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59" r:id="rId4"/>
    <p:sldId id="258" r:id="rId5"/>
    <p:sldId id="262" r:id="rId6"/>
    <p:sldId id="263" r:id="rId7"/>
    <p:sldId id="261" r:id="rId8"/>
    <p:sldId id="272" r:id="rId9"/>
    <p:sldId id="273" r:id="rId10"/>
    <p:sldId id="274" r:id="rId11"/>
    <p:sldId id="275" r:id="rId12"/>
    <p:sldId id="276" r:id="rId13"/>
    <p:sldId id="277" r:id="rId14"/>
    <p:sldId id="278" r:id="rId15"/>
    <p:sldId id="280" r:id="rId16"/>
    <p:sldId id="281" r:id="rId17"/>
    <p:sldId id="282" r:id="rId18"/>
    <p:sldId id="283" r:id="rId19"/>
    <p:sldId id="284" r:id="rId20"/>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02A85CBF-6951-493A-ACF8-2BA1DB6DEFAF}" type="datetimeFigureOut">
              <a:rPr lang="en-US" smtClean="0"/>
              <a:pPr/>
              <a:t>4/30/2018</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F2073FA-76A3-436A-BE79-24C4B0CC99B9}" type="slidenum">
              <a:rPr lang="en-US" smtClean="0"/>
              <a:pPr/>
              <a:t>‹#›</a:t>
            </a:fld>
            <a:endParaRPr lang="en-US"/>
          </a:p>
        </p:txBody>
      </p:sp>
    </p:spTree>
    <p:extLst>
      <p:ext uri="{BB962C8B-B14F-4D97-AF65-F5344CB8AC3E}">
        <p14:creationId xmlns:p14="http://schemas.microsoft.com/office/powerpoint/2010/main" val="144842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17</a:t>
            </a:fld>
            <a:endParaRPr lang="en-US"/>
          </a:p>
        </p:txBody>
      </p:sp>
    </p:spTree>
    <p:extLst>
      <p:ext uri="{BB962C8B-B14F-4D97-AF65-F5344CB8AC3E}">
        <p14:creationId xmlns:p14="http://schemas.microsoft.com/office/powerpoint/2010/main" val="32503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18</a:t>
            </a:fld>
            <a:endParaRPr lang="en-US"/>
          </a:p>
        </p:txBody>
      </p:sp>
    </p:spTree>
    <p:extLst>
      <p:ext uri="{BB962C8B-B14F-4D97-AF65-F5344CB8AC3E}">
        <p14:creationId xmlns:p14="http://schemas.microsoft.com/office/powerpoint/2010/main" val="405984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19</a:t>
            </a:fld>
            <a:endParaRPr lang="en-US"/>
          </a:p>
        </p:txBody>
      </p:sp>
    </p:spTree>
    <p:extLst>
      <p:ext uri="{BB962C8B-B14F-4D97-AF65-F5344CB8AC3E}">
        <p14:creationId xmlns:p14="http://schemas.microsoft.com/office/powerpoint/2010/main" val="134268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073FA-76A3-436A-BE79-24C4B0CC99B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2C00-FA25-4B33-9550-ADB43010977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8EB52DB-A1EA-40D3-B927-E2B3642BBC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FDFDA4-0A6B-46D9-8BC8-A96C264953D2}"/>
              </a:ext>
            </a:extLst>
          </p:cNvPr>
          <p:cNvSpPr>
            <a:spLocks noGrp="1"/>
          </p:cNvSpPr>
          <p:nvPr>
            <p:ph type="dt" sz="half" idx="10"/>
          </p:nvPr>
        </p:nvSpPr>
        <p:spPr/>
        <p:txBody>
          <a:bodyPr/>
          <a:lstStyle/>
          <a:p>
            <a:fld id="{82279E82-BADE-4CB6-8E00-7C022FEF6302}" type="datetime1">
              <a:rPr lang="en-US" smtClean="0"/>
              <a:t>4/30/2018</a:t>
            </a:fld>
            <a:endParaRPr lang="en-US"/>
          </a:p>
        </p:txBody>
      </p:sp>
      <p:sp>
        <p:nvSpPr>
          <p:cNvPr id="5" name="Footer Placeholder 4">
            <a:extLst>
              <a:ext uri="{FF2B5EF4-FFF2-40B4-BE49-F238E27FC236}">
                <a16:creationId xmlns:a16="http://schemas.microsoft.com/office/drawing/2014/main" id="{9F4254DA-61A1-43D9-BB41-B80BAFB6F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B3420-2C75-4AC1-A1D5-FDBB00FE629D}"/>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2045477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B7D2-3693-452A-9A21-B47569D51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7261F8-68E5-4EB2-8FF0-FD8D42CCEE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97F21-91AB-44AB-A05D-63014AAD744B}"/>
              </a:ext>
            </a:extLst>
          </p:cNvPr>
          <p:cNvSpPr>
            <a:spLocks noGrp="1"/>
          </p:cNvSpPr>
          <p:nvPr>
            <p:ph type="dt" sz="half" idx="10"/>
          </p:nvPr>
        </p:nvSpPr>
        <p:spPr/>
        <p:txBody>
          <a:bodyPr/>
          <a:lstStyle/>
          <a:p>
            <a:fld id="{94E19062-F627-4974-8636-878144B30C4F}" type="datetime1">
              <a:rPr lang="en-US" smtClean="0"/>
              <a:t>4/30/2018</a:t>
            </a:fld>
            <a:endParaRPr lang="en-US"/>
          </a:p>
        </p:txBody>
      </p:sp>
      <p:sp>
        <p:nvSpPr>
          <p:cNvPr id="5" name="Footer Placeholder 4">
            <a:extLst>
              <a:ext uri="{FF2B5EF4-FFF2-40B4-BE49-F238E27FC236}">
                <a16:creationId xmlns:a16="http://schemas.microsoft.com/office/drawing/2014/main" id="{79756A31-9716-4965-8716-49B588FF5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4BB8D-3988-409C-A319-B2CEC34A0EE8}"/>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2854595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69FD4-FBEC-4B26-BE4D-E0A5B018895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980-0386-445C-BC1A-701C8E01C4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C9B09-B3B4-42A6-8256-150C8A85C2F8}"/>
              </a:ext>
            </a:extLst>
          </p:cNvPr>
          <p:cNvSpPr>
            <a:spLocks noGrp="1"/>
          </p:cNvSpPr>
          <p:nvPr>
            <p:ph type="dt" sz="half" idx="10"/>
          </p:nvPr>
        </p:nvSpPr>
        <p:spPr/>
        <p:txBody>
          <a:bodyPr/>
          <a:lstStyle/>
          <a:p>
            <a:fld id="{7BBEE474-9224-4F71-94D7-1DB0C3046D50}" type="datetime1">
              <a:rPr lang="en-US" smtClean="0"/>
              <a:t>4/30/2018</a:t>
            </a:fld>
            <a:endParaRPr lang="en-US"/>
          </a:p>
        </p:txBody>
      </p:sp>
      <p:sp>
        <p:nvSpPr>
          <p:cNvPr id="5" name="Footer Placeholder 4">
            <a:extLst>
              <a:ext uri="{FF2B5EF4-FFF2-40B4-BE49-F238E27FC236}">
                <a16:creationId xmlns:a16="http://schemas.microsoft.com/office/drawing/2014/main" id="{C4DFDCBA-4579-4225-969A-8F306C03C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0E204-10FB-4018-B73E-B82BCA09AA0E}"/>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1375297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115-ACE1-4428-A0CD-5B7F7BFC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2EC18-DAC5-4BA0-AB4D-855907D242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C17CD-2ED0-4219-BE8B-6B7A99947661}"/>
              </a:ext>
            </a:extLst>
          </p:cNvPr>
          <p:cNvSpPr>
            <a:spLocks noGrp="1"/>
          </p:cNvSpPr>
          <p:nvPr>
            <p:ph type="dt" sz="half" idx="10"/>
          </p:nvPr>
        </p:nvSpPr>
        <p:spPr/>
        <p:txBody>
          <a:bodyPr/>
          <a:lstStyle/>
          <a:p>
            <a:fld id="{76A2B50B-6288-46E0-954A-6873DD063A52}" type="datetime1">
              <a:rPr lang="en-US" smtClean="0"/>
              <a:t>4/30/2018</a:t>
            </a:fld>
            <a:endParaRPr lang="en-US"/>
          </a:p>
        </p:txBody>
      </p:sp>
      <p:sp>
        <p:nvSpPr>
          <p:cNvPr id="5" name="Footer Placeholder 4">
            <a:extLst>
              <a:ext uri="{FF2B5EF4-FFF2-40B4-BE49-F238E27FC236}">
                <a16:creationId xmlns:a16="http://schemas.microsoft.com/office/drawing/2014/main" id="{9290B4AD-D448-4F85-B50C-9A3A05903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B6473-11C3-42DE-97EA-7481BA6E286C}"/>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3171091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A768-26D6-46CD-A2CE-3344E6D1B38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25C2D62-DF35-4A9B-A0E0-D75179E268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8C8167-F6F2-475C-8024-FDF1775B38CF}"/>
              </a:ext>
            </a:extLst>
          </p:cNvPr>
          <p:cNvSpPr>
            <a:spLocks noGrp="1"/>
          </p:cNvSpPr>
          <p:nvPr>
            <p:ph type="dt" sz="half" idx="10"/>
          </p:nvPr>
        </p:nvSpPr>
        <p:spPr/>
        <p:txBody>
          <a:bodyPr/>
          <a:lstStyle/>
          <a:p>
            <a:fld id="{EAB5748B-0911-4847-A4E9-56F10FA5696D}" type="datetime1">
              <a:rPr lang="en-US" smtClean="0"/>
              <a:t>4/30/2018</a:t>
            </a:fld>
            <a:endParaRPr lang="en-US"/>
          </a:p>
        </p:txBody>
      </p:sp>
      <p:sp>
        <p:nvSpPr>
          <p:cNvPr id="5" name="Footer Placeholder 4">
            <a:extLst>
              <a:ext uri="{FF2B5EF4-FFF2-40B4-BE49-F238E27FC236}">
                <a16:creationId xmlns:a16="http://schemas.microsoft.com/office/drawing/2014/main" id="{2447CEE3-3BB6-4A29-B097-61DBB9DF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84AF0-C1F9-479C-B132-AC66619A0891}"/>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3171898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3AFD-320E-4D3C-9CDD-65A6E3733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EFCC1-7064-4987-BF68-68794AEB63A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5BAE0-0070-4DAD-8407-C6CF7146B8A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6F013-8D06-4353-96BA-02B0F7D25140}"/>
              </a:ext>
            </a:extLst>
          </p:cNvPr>
          <p:cNvSpPr>
            <a:spLocks noGrp="1"/>
          </p:cNvSpPr>
          <p:nvPr>
            <p:ph type="dt" sz="half" idx="10"/>
          </p:nvPr>
        </p:nvSpPr>
        <p:spPr/>
        <p:txBody>
          <a:bodyPr/>
          <a:lstStyle/>
          <a:p>
            <a:fld id="{D6764761-C240-4E63-B030-09041A50F8BD}" type="datetime1">
              <a:rPr lang="en-US" smtClean="0"/>
              <a:t>4/30/2018</a:t>
            </a:fld>
            <a:endParaRPr lang="en-US"/>
          </a:p>
        </p:txBody>
      </p:sp>
      <p:sp>
        <p:nvSpPr>
          <p:cNvPr id="6" name="Footer Placeholder 5">
            <a:extLst>
              <a:ext uri="{FF2B5EF4-FFF2-40B4-BE49-F238E27FC236}">
                <a16:creationId xmlns:a16="http://schemas.microsoft.com/office/drawing/2014/main" id="{C6F7B503-0F81-4CD8-8942-18D22FEA6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D8B6-1824-4186-9E09-0DB2F198171B}"/>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2546569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7032-4A68-444A-9516-F6B69E29F48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DCB79-DA7B-4C1B-8A4F-54ABFBC82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EF3504C-57BC-4843-85FC-D668CAA0095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2CB6A-1DDE-4478-A675-653C00CAB44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F85ECD8-0177-4A00-BF4F-225F9589E02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8792C8-91C5-44D6-AC42-55FA8EB145E8}"/>
              </a:ext>
            </a:extLst>
          </p:cNvPr>
          <p:cNvSpPr>
            <a:spLocks noGrp="1"/>
          </p:cNvSpPr>
          <p:nvPr>
            <p:ph type="dt" sz="half" idx="10"/>
          </p:nvPr>
        </p:nvSpPr>
        <p:spPr/>
        <p:txBody>
          <a:bodyPr/>
          <a:lstStyle/>
          <a:p>
            <a:fld id="{9445BB08-0D9A-492C-9402-463E79A5BF25}" type="datetime1">
              <a:rPr lang="en-US" smtClean="0"/>
              <a:t>4/30/2018</a:t>
            </a:fld>
            <a:endParaRPr lang="en-US"/>
          </a:p>
        </p:txBody>
      </p:sp>
      <p:sp>
        <p:nvSpPr>
          <p:cNvPr id="8" name="Footer Placeholder 7">
            <a:extLst>
              <a:ext uri="{FF2B5EF4-FFF2-40B4-BE49-F238E27FC236}">
                <a16:creationId xmlns:a16="http://schemas.microsoft.com/office/drawing/2014/main" id="{2997A982-CA79-40AC-AD7A-629E0F8ECF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BB570A-5F05-4493-8D83-F06C3FB5F234}"/>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786089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6EF6-FE1C-4853-98FB-7D40072C2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0BBD94-4779-4BC4-A382-3FBFBE6C65B8}"/>
              </a:ext>
            </a:extLst>
          </p:cNvPr>
          <p:cNvSpPr>
            <a:spLocks noGrp="1"/>
          </p:cNvSpPr>
          <p:nvPr>
            <p:ph type="dt" sz="half" idx="10"/>
          </p:nvPr>
        </p:nvSpPr>
        <p:spPr/>
        <p:txBody>
          <a:bodyPr/>
          <a:lstStyle/>
          <a:p>
            <a:fld id="{5A29E51F-4E05-4DE1-ACD3-3FDE0FD1C0E0}" type="datetime1">
              <a:rPr lang="en-US" smtClean="0"/>
              <a:t>4/30/2018</a:t>
            </a:fld>
            <a:endParaRPr lang="en-US"/>
          </a:p>
        </p:txBody>
      </p:sp>
      <p:sp>
        <p:nvSpPr>
          <p:cNvPr id="4" name="Footer Placeholder 3">
            <a:extLst>
              <a:ext uri="{FF2B5EF4-FFF2-40B4-BE49-F238E27FC236}">
                <a16:creationId xmlns:a16="http://schemas.microsoft.com/office/drawing/2014/main" id="{94089146-F429-44FA-B6B6-BF395807D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B4AFD8-2731-4518-A9E4-0ACDFDBA2405}"/>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2268951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0D375-7C91-400E-BBA5-37BBE96C5AC5}"/>
              </a:ext>
            </a:extLst>
          </p:cNvPr>
          <p:cNvSpPr>
            <a:spLocks noGrp="1"/>
          </p:cNvSpPr>
          <p:nvPr>
            <p:ph type="dt" sz="half" idx="10"/>
          </p:nvPr>
        </p:nvSpPr>
        <p:spPr/>
        <p:txBody>
          <a:bodyPr/>
          <a:lstStyle/>
          <a:p>
            <a:fld id="{6463B16A-E84D-4B71-B972-0913FEF2A9F8}" type="datetime1">
              <a:rPr lang="en-US" smtClean="0"/>
              <a:t>4/30/2018</a:t>
            </a:fld>
            <a:endParaRPr lang="en-US"/>
          </a:p>
        </p:txBody>
      </p:sp>
      <p:sp>
        <p:nvSpPr>
          <p:cNvPr id="3" name="Footer Placeholder 2">
            <a:extLst>
              <a:ext uri="{FF2B5EF4-FFF2-40B4-BE49-F238E27FC236}">
                <a16:creationId xmlns:a16="http://schemas.microsoft.com/office/drawing/2014/main" id="{71F60A07-080A-4550-819D-45B3640A9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B73EE0-76FD-400A-8B14-5803DB895216}"/>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2259348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06E7-24D1-48D7-95D6-4EE991EF1C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4EF225-26A2-4E62-B95F-2FE7CEF2F9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BD313-7158-424A-9633-EDAC69CD35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5E8035-A945-4671-A464-076F0BFDCDAE}"/>
              </a:ext>
            </a:extLst>
          </p:cNvPr>
          <p:cNvSpPr>
            <a:spLocks noGrp="1"/>
          </p:cNvSpPr>
          <p:nvPr>
            <p:ph type="dt" sz="half" idx="10"/>
          </p:nvPr>
        </p:nvSpPr>
        <p:spPr/>
        <p:txBody>
          <a:bodyPr/>
          <a:lstStyle/>
          <a:p>
            <a:fld id="{BD370A12-DC00-4674-900A-742BB6125CC4}" type="datetime1">
              <a:rPr lang="en-US" smtClean="0"/>
              <a:t>4/30/2018</a:t>
            </a:fld>
            <a:endParaRPr lang="en-US"/>
          </a:p>
        </p:txBody>
      </p:sp>
      <p:sp>
        <p:nvSpPr>
          <p:cNvPr id="6" name="Footer Placeholder 5">
            <a:extLst>
              <a:ext uri="{FF2B5EF4-FFF2-40B4-BE49-F238E27FC236}">
                <a16:creationId xmlns:a16="http://schemas.microsoft.com/office/drawing/2014/main" id="{39C54473-B478-4E50-973F-D2C15046F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5E313-9FE4-4C1B-B6F3-553E10099663}"/>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3680892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774E-C35B-4787-AF92-C1D9FDBA75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29D273-3779-4730-A22A-71358AA295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A92D51-B8A4-4A46-9E16-281A7C2275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9E5E637-29FA-41A6-A2D7-3A40A5F8B2EB}"/>
              </a:ext>
            </a:extLst>
          </p:cNvPr>
          <p:cNvSpPr>
            <a:spLocks noGrp="1"/>
          </p:cNvSpPr>
          <p:nvPr>
            <p:ph type="dt" sz="half" idx="10"/>
          </p:nvPr>
        </p:nvSpPr>
        <p:spPr/>
        <p:txBody>
          <a:bodyPr/>
          <a:lstStyle/>
          <a:p>
            <a:fld id="{792BCCB9-31B6-4CAC-86CE-9382D27DD28A}" type="datetime1">
              <a:rPr lang="en-US" smtClean="0"/>
              <a:t>4/30/2018</a:t>
            </a:fld>
            <a:endParaRPr lang="en-US"/>
          </a:p>
        </p:txBody>
      </p:sp>
      <p:sp>
        <p:nvSpPr>
          <p:cNvPr id="6" name="Footer Placeholder 5">
            <a:extLst>
              <a:ext uri="{FF2B5EF4-FFF2-40B4-BE49-F238E27FC236}">
                <a16:creationId xmlns:a16="http://schemas.microsoft.com/office/drawing/2014/main" id="{3DA3C75B-06D4-4FDB-A994-BB98EA662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E0693-1622-4E96-8766-3CDEF8F6B2EC}"/>
              </a:ext>
            </a:extLst>
          </p:cNvPr>
          <p:cNvSpPr>
            <a:spLocks noGrp="1"/>
          </p:cNvSpPr>
          <p:nvPr>
            <p:ph type="sldNum" sz="quarter" idx="12"/>
          </p:nvPr>
        </p:nvSpPr>
        <p:spPr/>
        <p:txBody>
          <a:bodyPr/>
          <a:lstStyle/>
          <a:p>
            <a:fld id="{9BF58593-CC20-473A-95BF-E3F910E56CEC}" type="slidenum">
              <a:rPr lang="en-US" smtClean="0"/>
              <a:pPr/>
              <a:t>‹#›</a:t>
            </a:fld>
            <a:endParaRPr lang="en-US"/>
          </a:p>
        </p:txBody>
      </p:sp>
    </p:spTree>
    <p:extLst>
      <p:ext uri="{BB962C8B-B14F-4D97-AF65-F5344CB8AC3E}">
        <p14:creationId xmlns:p14="http://schemas.microsoft.com/office/powerpoint/2010/main" val="401141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B9666-1402-4868-B891-C75131A3E46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230CC-3EA1-4DBA-B124-D88632DD5D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97B91-9754-4261-B52E-565F873C0D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1558D3-040C-4779-AE29-4C3CFFF8470D}" type="datetime1">
              <a:rPr lang="en-US" smtClean="0"/>
              <a:t>4/30/2018</a:t>
            </a:fld>
            <a:endParaRPr lang="en-US"/>
          </a:p>
        </p:txBody>
      </p:sp>
      <p:sp>
        <p:nvSpPr>
          <p:cNvPr id="5" name="Footer Placeholder 4">
            <a:extLst>
              <a:ext uri="{FF2B5EF4-FFF2-40B4-BE49-F238E27FC236}">
                <a16:creationId xmlns:a16="http://schemas.microsoft.com/office/drawing/2014/main" id="{5FFA10C3-B4B7-474D-BCAF-580B32D4510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AF38F4-4308-47D1-92F1-5A4902EA08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F58593-CC20-473A-95BF-E3F910E56CEC}" type="slidenum">
              <a:rPr lang="en-US" smtClean="0"/>
              <a:pPr/>
              <a:t>‹#›</a:t>
            </a:fld>
            <a:endParaRPr lang="en-US"/>
          </a:p>
        </p:txBody>
      </p:sp>
    </p:spTree>
    <p:extLst>
      <p:ext uri="{BB962C8B-B14F-4D97-AF65-F5344CB8AC3E}">
        <p14:creationId xmlns:p14="http://schemas.microsoft.com/office/powerpoint/2010/main" val="4851469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4450" y="2438400"/>
            <a:ext cx="6172200" cy="1371600"/>
          </a:xfrm>
        </p:spPr>
        <p:txBody>
          <a:bodyPr>
            <a:normAutofit fontScale="77500" lnSpcReduction="20000"/>
          </a:bodyPr>
          <a:lstStyle/>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Lesson Six</a:t>
            </a:r>
          </a:p>
          <a:p>
            <a:pPr algn="ctr"/>
            <a:r>
              <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Hydrographs</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9BF58593-CC20-473A-95BF-E3F910E56CEC}"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543800" cy="523220"/>
          </a:xfrm>
          <a:prstGeom prst="rect">
            <a:avLst/>
          </a:prstGeom>
          <a:noFill/>
          <a:ln>
            <a:solidFill>
              <a:srgbClr val="FF0000"/>
            </a:solidFill>
          </a:ln>
        </p:spPr>
        <p:txBody>
          <a:bodyPr wrap="square" rtlCol="0">
            <a:spAutoFit/>
          </a:bodyPr>
          <a:lstStyle/>
          <a:p>
            <a:r>
              <a:rPr lang="en-US" sz="2800" dirty="0">
                <a:solidFill>
                  <a:schemeClr val="accent2">
                    <a:lumMod val="75000"/>
                  </a:schemeClr>
                </a:solidFill>
                <a:latin typeface="Times New Roman" pitchFamily="18" charset="0"/>
                <a:cs typeface="Times New Roman" pitchFamily="18" charset="0"/>
              </a:rPr>
              <a:t>Mathematical Description of Rising Limb</a:t>
            </a:r>
          </a:p>
        </p:txBody>
      </p:sp>
      <p:sp>
        <p:nvSpPr>
          <p:cNvPr id="3" name="TextBox 2"/>
          <p:cNvSpPr txBox="1"/>
          <p:nvPr/>
        </p:nvSpPr>
        <p:spPr>
          <a:xfrm>
            <a:off x="304800" y="1002268"/>
            <a:ext cx="8153400" cy="5693866"/>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800" dirty="0">
                <a:latin typeface="Times New Roman" pitchFamily="18" charset="0"/>
                <a:cs typeface="Times New Roman" pitchFamily="18" charset="0"/>
              </a:rPr>
              <a:t>Assuming an approximate linear relationship exists as shown in fig. 6.6 between outflow rate and storage.</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r>
              <a:rPr lang="en-US" sz="2800" dirty="0">
                <a:latin typeface="Times New Roman" pitchFamily="18" charset="0"/>
                <a:cs typeface="Times New Roman" pitchFamily="18" charset="0"/>
              </a:rPr>
              <a:t>where</a:t>
            </a:r>
          </a:p>
          <a:p>
            <a:pPr marL="519113" indent="-519113"/>
            <a:r>
              <a:rPr lang="en-US" sz="2800" dirty="0">
                <a:latin typeface="Times New Roman" pitchFamily="18" charset="0"/>
                <a:cs typeface="Times New Roman" pitchFamily="18" charset="0"/>
              </a:rPr>
              <a:t>S  = storage volume (ft</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a:t>
            </a:r>
          </a:p>
          <a:p>
            <a:pPr marL="519113" indent="-519113"/>
            <a:r>
              <a:rPr lang="en-US" sz="2800" dirty="0">
                <a:latin typeface="Times New Roman" pitchFamily="18" charset="0"/>
                <a:cs typeface="Times New Roman" pitchFamily="18" charset="0"/>
              </a:rPr>
              <a:t>Q = outflow rate (ft</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/sec)</a:t>
            </a:r>
          </a:p>
          <a:p>
            <a:pPr marL="519113" indent="-519113"/>
            <a:r>
              <a:rPr lang="en-US" sz="2800" dirty="0">
                <a:latin typeface="Times New Roman" pitchFamily="18" charset="0"/>
                <a:cs typeface="Times New Roman" pitchFamily="18" charset="0"/>
              </a:rPr>
              <a:t>K = Storage coefficient (sec</a:t>
            </a:r>
            <a:r>
              <a:rPr lang="en-US" sz="2800" baseline="30000" dirty="0">
                <a:latin typeface="Times New Roman" pitchFamily="18" charset="0"/>
                <a:cs typeface="Times New Roman" pitchFamily="18" charset="0"/>
              </a:rPr>
              <a:t>-1</a:t>
            </a:r>
            <a:r>
              <a:rPr lang="en-US" sz="2800" dirty="0">
                <a:latin typeface="Times New Roman" pitchFamily="18" charset="0"/>
                <a:cs typeface="Times New Roman" pitchFamily="18" charset="0"/>
              </a:rPr>
              <a:t>)</a:t>
            </a:r>
          </a:p>
          <a:p>
            <a:pPr marL="519113" indent="-519113"/>
            <a:r>
              <a:rPr lang="en-US" sz="2800" dirty="0">
                <a:latin typeface="Times New Roman" pitchFamily="18" charset="0"/>
                <a:cs typeface="Times New Roman" pitchFamily="18" charset="0"/>
              </a:rPr>
              <a:t>and in differential form</a:t>
            </a:r>
          </a:p>
          <a:p>
            <a:pPr marL="519113" indent="-519113"/>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429000" y="2514600"/>
          <a:ext cx="2095500" cy="838200"/>
        </p:xfrm>
        <a:graphic>
          <a:graphicData uri="http://schemas.openxmlformats.org/presentationml/2006/ole">
            <mc:AlternateContent xmlns:mc="http://schemas.openxmlformats.org/markup-compatibility/2006">
              <mc:Choice xmlns:v="urn:schemas-microsoft-com:vml" Requires="v">
                <p:oleObj spid="_x0000_s5148" name="Equation" r:id="rId4" imgW="571320" imgH="228600" progId="Equation.3">
                  <p:embed/>
                </p:oleObj>
              </mc:Choice>
              <mc:Fallback>
                <p:oleObj name="Equation" r:id="rId4" imgW="57132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14600"/>
                        <a:ext cx="2095500" cy="838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79750" y="5486400"/>
          <a:ext cx="2794000" cy="838200"/>
        </p:xfrm>
        <a:graphic>
          <a:graphicData uri="http://schemas.openxmlformats.org/presentationml/2006/ole">
            <mc:AlternateContent xmlns:mc="http://schemas.openxmlformats.org/markup-compatibility/2006">
              <mc:Choice xmlns:v="urn:schemas-microsoft-com:vml" Requires="v">
                <p:oleObj spid="_x0000_s5149" name="Equation" r:id="rId6" imgW="761760" imgH="228600" progId="Equation.3">
                  <p:embed/>
                </p:oleObj>
              </mc:Choice>
              <mc:Fallback>
                <p:oleObj name="Equation" r:id="rId6" imgW="761760" imgH="2286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0" y="5486400"/>
                        <a:ext cx="2794000" cy="838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477000" y="2743200"/>
            <a:ext cx="1219200" cy="369332"/>
          </a:xfrm>
          <a:prstGeom prst="rect">
            <a:avLst/>
          </a:prstGeom>
          <a:noFill/>
        </p:spPr>
        <p:txBody>
          <a:bodyPr wrap="square" rtlCol="0">
            <a:spAutoFit/>
          </a:bodyPr>
          <a:lstStyle/>
          <a:p>
            <a:r>
              <a:rPr lang="en-US" dirty="0"/>
              <a:t>2</a:t>
            </a:r>
          </a:p>
        </p:txBody>
      </p:sp>
      <p:sp>
        <p:nvSpPr>
          <p:cNvPr id="7" name="TextBox 6"/>
          <p:cNvSpPr txBox="1"/>
          <p:nvPr/>
        </p:nvSpPr>
        <p:spPr>
          <a:xfrm>
            <a:off x="6477000" y="5715000"/>
            <a:ext cx="1219200" cy="369332"/>
          </a:xfrm>
          <a:prstGeom prst="rect">
            <a:avLst/>
          </a:prstGeom>
          <a:noFill/>
        </p:spPr>
        <p:txBody>
          <a:bodyPr wrap="square" rtlCol="0">
            <a:spAutoFit/>
          </a:bodyPr>
          <a:lstStyle/>
          <a:p>
            <a:r>
              <a:rPr lang="en-US" dirty="0"/>
              <a:t>3</a:t>
            </a:r>
          </a:p>
        </p:txBody>
      </p:sp>
      <p:sp>
        <p:nvSpPr>
          <p:cNvPr id="8" name="Slide Number Placeholder 7"/>
          <p:cNvSpPr>
            <a:spLocks noGrp="1"/>
          </p:cNvSpPr>
          <p:nvPr>
            <p:ph type="sldNum" sz="quarter" idx="12"/>
          </p:nvPr>
        </p:nvSpPr>
        <p:spPr/>
        <p:txBody>
          <a:bodyPr/>
          <a:lstStyle/>
          <a:p>
            <a:fld id="{9BF58593-CC20-473A-95BF-E3F910E56CEC}"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543800" cy="523220"/>
          </a:xfrm>
          <a:prstGeom prst="rect">
            <a:avLst/>
          </a:prstGeom>
          <a:noFill/>
          <a:ln>
            <a:solidFill>
              <a:srgbClr val="FF0000"/>
            </a:solidFill>
          </a:ln>
        </p:spPr>
        <p:txBody>
          <a:bodyPr wrap="square" rtlCol="0">
            <a:spAutoFit/>
          </a:bodyPr>
          <a:lstStyle/>
          <a:p>
            <a:r>
              <a:rPr lang="en-US" sz="2800" dirty="0">
                <a:solidFill>
                  <a:schemeClr val="accent2">
                    <a:lumMod val="75000"/>
                  </a:schemeClr>
                </a:solidFill>
                <a:latin typeface="Times New Roman" pitchFamily="18" charset="0"/>
                <a:cs typeface="Times New Roman" pitchFamily="18" charset="0"/>
              </a:rPr>
              <a:t>Mathematical Description of Rising Limb</a:t>
            </a:r>
          </a:p>
        </p:txBody>
      </p:sp>
      <p:sp>
        <p:nvSpPr>
          <p:cNvPr id="3" name="TextBox 2"/>
          <p:cNvSpPr txBox="1"/>
          <p:nvPr/>
        </p:nvSpPr>
        <p:spPr>
          <a:xfrm>
            <a:off x="304800" y="1002268"/>
            <a:ext cx="8153400" cy="5693866"/>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800" dirty="0">
                <a:latin typeface="Times New Roman" pitchFamily="18" charset="0"/>
                <a:cs typeface="Times New Roman" pitchFamily="18" charset="0"/>
              </a:rPr>
              <a:t>Substituting for </a:t>
            </a:r>
            <a:r>
              <a:rPr lang="en-US" sz="2800" i="1" dirty="0" err="1">
                <a:latin typeface="Times New Roman" pitchFamily="18" charset="0"/>
                <a:cs typeface="Times New Roman" pitchFamily="18" charset="0"/>
              </a:rPr>
              <a:t>dS</a:t>
            </a:r>
            <a:r>
              <a:rPr lang="en-US" sz="2800" dirty="0">
                <a:latin typeface="Times New Roman" pitchFamily="18" charset="0"/>
                <a:cs typeface="Times New Roman" pitchFamily="18" charset="0"/>
              </a:rPr>
              <a:t> from Equation 3 into equation 1 result in</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r>
              <a:rPr lang="en-US" sz="2800" dirty="0">
                <a:latin typeface="Times New Roman" pitchFamily="18" charset="0"/>
                <a:cs typeface="Times New Roman" pitchFamily="18" charset="0"/>
              </a:rPr>
              <a:t>Integration of Equation  4 when t=0 and Q=0 results in  </a:t>
            </a:r>
            <a:endParaRPr lang="en-US" sz="2800" i="1"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743200" y="5410200"/>
          <a:ext cx="3532187" cy="844426"/>
        </p:xfrm>
        <a:graphic>
          <a:graphicData uri="http://schemas.openxmlformats.org/presentationml/2006/ole">
            <mc:AlternateContent xmlns:mc="http://schemas.openxmlformats.org/markup-compatibility/2006">
              <mc:Choice xmlns:v="urn:schemas-microsoft-com:vml" Requires="v">
                <p:oleObj spid="_x0000_s6172" name="Equation" r:id="rId4" imgW="1168200" imgH="279360" progId="Equation.3">
                  <p:embed/>
                </p:oleObj>
              </mc:Choice>
              <mc:Fallback>
                <p:oleObj name="Equation" r:id="rId4" imgW="1168200" imgH="2793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410200"/>
                        <a:ext cx="3532187" cy="8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895600" y="2133600"/>
          <a:ext cx="2670175" cy="1373455"/>
        </p:xfrm>
        <a:graphic>
          <a:graphicData uri="http://schemas.openxmlformats.org/presentationml/2006/ole">
            <mc:AlternateContent xmlns:mc="http://schemas.openxmlformats.org/markup-compatibility/2006">
              <mc:Choice xmlns:v="urn:schemas-microsoft-com:vml" Requires="v">
                <p:oleObj spid="_x0000_s6173" name="Equation" r:id="rId6" imgW="888840" imgH="457200" progId="Equation.3">
                  <p:embed/>
                </p:oleObj>
              </mc:Choice>
              <mc:Fallback>
                <p:oleObj name="Equation" r:id="rId6" imgW="888840" imgH="457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133600"/>
                        <a:ext cx="2670175" cy="137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6" name="TextBox 5"/>
          <p:cNvSpPr txBox="1"/>
          <p:nvPr/>
        </p:nvSpPr>
        <p:spPr>
          <a:xfrm>
            <a:off x="6781800" y="2590800"/>
            <a:ext cx="1219200" cy="369332"/>
          </a:xfrm>
          <a:prstGeom prst="rect">
            <a:avLst/>
          </a:prstGeom>
          <a:noFill/>
        </p:spPr>
        <p:txBody>
          <a:bodyPr wrap="square" rtlCol="0">
            <a:spAutoFit/>
          </a:bodyPr>
          <a:lstStyle/>
          <a:p>
            <a:r>
              <a:rPr lang="en-US" dirty="0"/>
              <a:t>4</a:t>
            </a:r>
          </a:p>
        </p:txBody>
      </p:sp>
      <p:sp>
        <p:nvSpPr>
          <p:cNvPr id="7" name="TextBox 6"/>
          <p:cNvSpPr txBox="1"/>
          <p:nvPr/>
        </p:nvSpPr>
        <p:spPr>
          <a:xfrm>
            <a:off x="6740856" y="5589896"/>
            <a:ext cx="1219200" cy="369332"/>
          </a:xfrm>
          <a:prstGeom prst="rect">
            <a:avLst/>
          </a:prstGeom>
          <a:noFill/>
        </p:spPr>
        <p:txBody>
          <a:bodyPr wrap="square" rtlCol="0">
            <a:spAutoFit/>
          </a:bodyPr>
          <a:lstStyle/>
          <a:p>
            <a:r>
              <a:rPr lang="en-US" dirty="0"/>
              <a:t>5</a:t>
            </a:r>
          </a:p>
        </p:txBody>
      </p:sp>
      <p:sp>
        <p:nvSpPr>
          <p:cNvPr id="8" name="Slide Number Placeholder 7"/>
          <p:cNvSpPr>
            <a:spLocks noGrp="1"/>
          </p:cNvSpPr>
          <p:nvPr>
            <p:ph type="sldNum" sz="quarter" idx="12"/>
          </p:nvPr>
        </p:nvSpPr>
        <p:spPr/>
        <p:txBody>
          <a:bodyPr/>
          <a:lstStyle/>
          <a:p>
            <a:fld id="{9BF58593-CC20-473A-95BF-E3F910E56CEC}"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543800" cy="523220"/>
          </a:xfrm>
          <a:prstGeom prst="rect">
            <a:avLst/>
          </a:prstGeom>
          <a:noFill/>
          <a:ln>
            <a:solidFill>
              <a:srgbClr val="FF0000"/>
            </a:solidFill>
          </a:ln>
        </p:spPr>
        <p:txBody>
          <a:bodyPr wrap="square" rtlCol="0">
            <a:spAutoFit/>
          </a:bodyPr>
          <a:lstStyle/>
          <a:p>
            <a:r>
              <a:rPr lang="en-US" sz="2800" dirty="0">
                <a:solidFill>
                  <a:schemeClr val="accent2">
                    <a:lumMod val="75000"/>
                  </a:schemeClr>
                </a:solidFill>
                <a:latin typeface="Times New Roman" pitchFamily="18" charset="0"/>
                <a:cs typeface="Times New Roman" pitchFamily="18" charset="0"/>
              </a:rPr>
              <a:t>Mathematical Description of Rising Limb</a:t>
            </a:r>
          </a:p>
        </p:txBody>
      </p:sp>
      <p:sp>
        <p:nvSpPr>
          <p:cNvPr id="3" name="TextBox 2"/>
          <p:cNvSpPr txBox="1"/>
          <p:nvPr/>
        </p:nvSpPr>
        <p:spPr>
          <a:xfrm>
            <a:off x="304800" y="990600"/>
            <a:ext cx="8153400" cy="5693866"/>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800" dirty="0">
                <a:latin typeface="Times New Roman" pitchFamily="18" charset="0"/>
                <a:cs typeface="Times New Roman" pitchFamily="18" charset="0"/>
              </a:rPr>
              <a:t>Equation of 5 is valid only for the rising of a hydrograph developed using a linear relationship between storage and outflow rate. </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r>
              <a:rPr lang="en-US" sz="2800" dirty="0">
                <a:latin typeface="Times New Roman" pitchFamily="18" charset="0"/>
                <a:cs typeface="Times New Roman" pitchFamily="18" charset="0"/>
              </a:rPr>
              <a:t>As long as rainfall excess and stream flow data are available, the appropriate K (storage coefficient) can be estimated to fit the rising limb of the hydrograph. </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r>
              <a:rPr lang="en-US" sz="2800" dirty="0">
                <a:latin typeface="Times New Roman" pitchFamily="18" charset="0"/>
                <a:cs typeface="Times New Roman" pitchFamily="18" charset="0"/>
              </a:rPr>
              <a:t> </a:t>
            </a:r>
          </a:p>
          <a:p>
            <a:pPr marL="519113" indent="-519113"/>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a:p>
            <a:pPr marL="519113" indent="-519113"/>
            <a:endParaRPr lang="en-US" sz="2800" dirty="0">
              <a:latin typeface="Times New Roman" pitchFamily="18" charset="0"/>
              <a:cs typeface="Times New Roman" pitchFamily="18" charset="0"/>
            </a:endParaRPr>
          </a:p>
        </p:txBody>
      </p:sp>
      <p:cxnSp>
        <p:nvCxnSpPr>
          <p:cNvPr id="9" name="Straight Connector 8"/>
          <p:cNvCxnSpPr/>
          <p:nvPr/>
        </p:nvCxnSpPr>
        <p:spPr>
          <a:xfrm rot="5400000">
            <a:off x="2590800" y="5410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6096000"/>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38600" y="5029200"/>
            <a:ext cx="11430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5715000"/>
            <a:ext cx="533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762500" y="5448300"/>
            <a:ext cx="533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99632" y="5257800"/>
            <a:ext cx="914400" cy="369332"/>
          </a:xfrm>
          <a:prstGeom prst="rect">
            <a:avLst/>
          </a:prstGeom>
          <a:noFill/>
        </p:spPr>
        <p:txBody>
          <a:bodyPr wrap="square" rtlCol="0">
            <a:spAutoFit/>
          </a:bodyPr>
          <a:lstStyle/>
          <a:p>
            <a:r>
              <a:rPr lang="en-US" dirty="0"/>
              <a:t>K</a:t>
            </a:r>
          </a:p>
        </p:txBody>
      </p:sp>
      <p:sp>
        <p:nvSpPr>
          <p:cNvPr id="19" name="TextBox 18"/>
          <p:cNvSpPr txBox="1"/>
          <p:nvPr/>
        </p:nvSpPr>
        <p:spPr>
          <a:xfrm>
            <a:off x="2819400" y="5257800"/>
            <a:ext cx="381000" cy="369332"/>
          </a:xfrm>
          <a:prstGeom prst="rect">
            <a:avLst/>
          </a:prstGeom>
          <a:noFill/>
        </p:spPr>
        <p:txBody>
          <a:bodyPr wrap="square" rtlCol="0">
            <a:spAutoFit/>
          </a:bodyPr>
          <a:lstStyle/>
          <a:p>
            <a:r>
              <a:rPr lang="en-US" dirty="0"/>
              <a:t>Q</a:t>
            </a:r>
          </a:p>
        </p:txBody>
      </p:sp>
      <p:sp>
        <p:nvSpPr>
          <p:cNvPr id="20" name="TextBox 19"/>
          <p:cNvSpPr txBox="1"/>
          <p:nvPr/>
        </p:nvSpPr>
        <p:spPr>
          <a:xfrm>
            <a:off x="4191000" y="6172200"/>
            <a:ext cx="381000" cy="369332"/>
          </a:xfrm>
          <a:prstGeom prst="rect">
            <a:avLst/>
          </a:prstGeom>
          <a:noFill/>
        </p:spPr>
        <p:txBody>
          <a:bodyPr wrap="square" rtlCol="0">
            <a:spAutoFit/>
          </a:bodyPr>
          <a:lstStyle/>
          <a:p>
            <a:r>
              <a:rPr lang="en-US" dirty="0"/>
              <a:t>S</a:t>
            </a:r>
          </a:p>
        </p:txBody>
      </p:sp>
      <p:sp>
        <p:nvSpPr>
          <p:cNvPr id="12" name="Slide Number Placeholder 11"/>
          <p:cNvSpPr>
            <a:spLocks noGrp="1"/>
          </p:cNvSpPr>
          <p:nvPr>
            <p:ph type="sldNum" sz="quarter" idx="12"/>
          </p:nvPr>
        </p:nvSpPr>
        <p:spPr/>
        <p:txBody>
          <a:bodyPr/>
          <a:lstStyle/>
          <a:p>
            <a:fld id="{9BF58593-CC20-473A-95BF-E3F910E56CEC}"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Groundwater Flow Separation (Recession Limb)</a:t>
            </a:r>
          </a:p>
        </p:txBody>
      </p:sp>
      <p:sp>
        <p:nvSpPr>
          <p:cNvPr id="3" name="TextBox 2"/>
          <p:cNvSpPr txBox="1"/>
          <p:nvPr/>
        </p:nvSpPr>
        <p:spPr>
          <a:xfrm>
            <a:off x="304800" y="838200"/>
            <a:ext cx="8153400" cy="5262979"/>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400" dirty="0">
                <a:latin typeface="Times New Roman" pitchFamily="18" charset="0"/>
                <a:cs typeface="Times New Roman" pitchFamily="18" charset="0"/>
              </a:rPr>
              <a:t>The recession limb of a streamflow hydrograph has been analyzed because it results from both surface runoff and groundwater flows. </a:t>
            </a:r>
          </a:p>
          <a:p>
            <a:pPr marL="519113" indent="-519113">
              <a:buFont typeface="Arial" pitchFamily="34" charset="0"/>
              <a:buChar char="•"/>
            </a:pPr>
            <a:endParaRPr lang="en-US" sz="2400" dirty="0">
              <a:latin typeface="Times New Roman" pitchFamily="18" charset="0"/>
              <a:cs typeface="Times New Roman" pitchFamily="18" charset="0"/>
            </a:endParaRPr>
          </a:p>
          <a:p>
            <a:pPr marL="519113" indent="-519113">
              <a:buFont typeface="Arial" pitchFamily="34" charset="0"/>
              <a:buChar char="•"/>
            </a:pPr>
            <a:r>
              <a:rPr lang="en-US" sz="2400" dirty="0">
                <a:latin typeface="Times New Roman" pitchFamily="18" charset="0"/>
                <a:cs typeface="Times New Roman" pitchFamily="18" charset="0"/>
              </a:rPr>
              <a:t>By subtracting groundwater flow rates from the stream hydrograph, an estimate of the runoff hydrograph and effective rainfall for the watershed and rainfall conditions is possible. </a:t>
            </a:r>
          </a:p>
          <a:p>
            <a:pPr marL="519113" indent="-519113">
              <a:buFont typeface="Arial" pitchFamily="34" charset="0"/>
              <a:buChar char="•"/>
            </a:pPr>
            <a:endParaRPr lang="en-US" sz="2400" dirty="0">
              <a:latin typeface="Times New Roman" pitchFamily="18" charset="0"/>
              <a:cs typeface="Times New Roman" pitchFamily="18" charset="0"/>
            </a:endParaRPr>
          </a:p>
          <a:p>
            <a:pPr marL="519113" indent="-519113">
              <a:buFont typeface="Arial" pitchFamily="34" charset="0"/>
              <a:buChar char="•"/>
            </a:pPr>
            <a:r>
              <a:rPr lang="en-US" sz="2400" dirty="0">
                <a:latin typeface="Times New Roman" pitchFamily="18" charset="0"/>
                <a:cs typeface="Times New Roman" pitchFamily="18" charset="0"/>
              </a:rPr>
              <a:t>Since groundwater flows are determined by both long-term and short-term groundwater storage, the groundwater portion of the recession limb is most likely a combination of groundwater flows resulting from many previous rainfall events.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BF58593-CC20-473A-95BF-E3F910E56CEC}"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Groundwater Flow Separation (Recession Limb)</a:t>
            </a:r>
          </a:p>
        </p:txBody>
      </p:sp>
      <p:sp>
        <p:nvSpPr>
          <p:cNvPr id="3" name="TextBox 2"/>
          <p:cNvSpPr txBox="1"/>
          <p:nvPr/>
        </p:nvSpPr>
        <p:spPr>
          <a:xfrm>
            <a:off x="304800" y="838200"/>
            <a:ext cx="8153400" cy="5262979"/>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800" dirty="0">
                <a:latin typeface="Times New Roman" pitchFamily="18" charset="0"/>
                <a:cs typeface="Times New Roman" pitchFamily="18" charset="0"/>
              </a:rPr>
              <a:t>Since both surface and groundwater flows will be directly related to surface and groundwater storage, assume the following differential relationship: </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r>
              <a:rPr lang="en-US" sz="2800" dirty="0">
                <a:latin typeface="Times New Roman" pitchFamily="18" charset="0"/>
                <a:cs typeface="Times New Roman" pitchFamily="18" charset="0"/>
              </a:rPr>
              <a:t>where</a:t>
            </a:r>
          </a:p>
          <a:p>
            <a:pPr marL="519113" indent="-519113"/>
            <a:r>
              <a:rPr lang="en-US" sz="2800" dirty="0">
                <a:latin typeface="Times New Roman" pitchFamily="18" charset="0"/>
                <a:cs typeface="Times New Roman" pitchFamily="18" charset="0"/>
              </a:rPr>
              <a:t>S = storage volume (L</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a:t>
            </a:r>
          </a:p>
          <a:p>
            <a:pPr marL="519113" indent="-519113"/>
            <a:r>
              <a:rPr lang="en-US" sz="2800" dirty="0">
                <a:latin typeface="Times New Roman" pitchFamily="18" charset="0"/>
                <a:cs typeface="Times New Roman" pitchFamily="18" charset="0"/>
              </a:rPr>
              <a:t>K</a:t>
            </a:r>
            <a:r>
              <a:rPr lang="en-US" sz="2800" dirty="0">
                <a:latin typeface="Times New Roman" pitchFamily="18" charset="0"/>
                <a:cs typeface="Times New Roman" pitchFamily="18" charset="0"/>
                <a:sym typeface="Symbol"/>
              </a:rPr>
              <a:t> = storage coefficient, most likely a composite of 2 or 3 coefficient (t</a:t>
            </a:r>
            <a:r>
              <a:rPr lang="en-US" sz="2800" baseline="30000" dirty="0">
                <a:latin typeface="Times New Roman" pitchFamily="18" charset="0"/>
                <a:cs typeface="Times New Roman" pitchFamily="18" charset="0"/>
                <a:sym typeface="Symbol"/>
              </a:rPr>
              <a:t>-1</a:t>
            </a:r>
            <a:r>
              <a:rPr lang="en-US" sz="2800" dirty="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a:p>
            <a:pPr marL="519113" indent="-519113"/>
            <a:r>
              <a:rPr lang="en-US" sz="2800" dirty="0">
                <a:latin typeface="Times New Roman" pitchFamily="18" charset="0"/>
                <a:cs typeface="Times New Roman" pitchFamily="18" charset="0"/>
              </a:rPr>
              <a:t>Q = outflow rate (L</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/t)</a:t>
            </a:r>
          </a:p>
          <a:p>
            <a:pPr marL="519113" indent="-519113"/>
            <a:endParaRPr lang="en-US" sz="28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505200" y="2514600"/>
          <a:ext cx="2273968" cy="685800"/>
        </p:xfrm>
        <a:graphic>
          <a:graphicData uri="http://schemas.openxmlformats.org/presentationml/2006/ole">
            <mc:AlternateContent xmlns:mc="http://schemas.openxmlformats.org/markup-compatibility/2006">
              <mc:Choice xmlns:v="urn:schemas-microsoft-com:vml" Requires="v">
                <p:oleObj spid="_x0000_s8207" name="Equation" r:id="rId4" imgW="799920" imgH="241200" progId="Equation.3">
                  <p:embed/>
                </p:oleObj>
              </mc:Choice>
              <mc:Fallback>
                <p:oleObj name="Equation" r:id="rId4" imgW="79992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514600"/>
                        <a:ext cx="227396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629400" y="2590800"/>
            <a:ext cx="609600" cy="369332"/>
          </a:xfrm>
          <a:prstGeom prst="rect">
            <a:avLst/>
          </a:prstGeom>
          <a:noFill/>
        </p:spPr>
        <p:txBody>
          <a:bodyPr wrap="square" rtlCol="0">
            <a:spAutoFit/>
          </a:bodyPr>
          <a:lstStyle/>
          <a:p>
            <a:r>
              <a:rPr lang="en-US" dirty="0"/>
              <a:t>6</a:t>
            </a:r>
          </a:p>
        </p:txBody>
      </p:sp>
      <p:sp>
        <p:nvSpPr>
          <p:cNvPr id="6" name="Slide Number Placeholder 5"/>
          <p:cNvSpPr>
            <a:spLocks noGrp="1"/>
          </p:cNvSpPr>
          <p:nvPr>
            <p:ph type="sldNum" sz="quarter" idx="12"/>
          </p:nvPr>
        </p:nvSpPr>
        <p:spPr/>
        <p:txBody>
          <a:bodyPr/>
          <a:lstStyle/>
          <a:p>
            <a:fld id="{9BF58593-CC20-473A-95BF-E3F910E56CEC}"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Groundwater Flow Separation (Recession Limb)</a:t>
            </a:r>
          </a:p>
        </p:txBody>
      </p:sp>
      <p:sp>
        <p:nvSpPr>
          <p:cNvPr id="3" name="TextBox 2"/>
          <p:cNvSpPr txBox="1"/>
          <p:nvPr/>
        </p:nvSpPr>
        <p:spPr>
          <a:xfrm>
            <a:off x="304800" y="838200"/>
            <a:ext cx="8153400" cy="5693866"/>
          </a:xfrm>
          <a:prstGeom prst="rect">
            <a:avLst/>
          </a:prstGeom>
          <a:noFill/>
          <a:ln>
            <a:solidFill>
              <a:srgbClr val="FF0000"/>
            </a:solidFill>
          </a:ln>
        </p:spPr>
        <p:txBody>
          <a:bodyPr wrap="square" rtlCol="0">
            <a:spAutoFit/>
          </a:bodyPr>
          <a:lstStyle/>
          <a:p>
            <a:r>
              <a:rPr lang="en-US" sz="2800" dirty="0">
                <a:latin typeface="Times New Roman" pitchFamily="18" charset="0"/>
                <a:cs typeface="Times New Roman" pitchFamily="18" charset="0"/>
              </a:rPr>
              <a:t>Equation 8 is analogous to a storage tank (watershed) losing its water at an exponential rate as shown in fig. 6.7.</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cxnSp>
        <p:nvCxnSpPr>
          <p:cNvPr id="9" name="Straight Connector 8"/>
          <p:cNvCxnSpPr/>
          <p:nvPr/>
        </p:nvCxnSpPr>
        <p:spPr>
          <a:xfrm rot="5400000">
            <a:off x="-38100" y="4000500"/>
            <a:ext cx="23622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20094" y="3923506"/>
            <a:ext cx="22098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5181600"/>
            <a:ext cx="2209800" cy="158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124200" y="5029200"/>
            <a:ext cx="457200" cy="158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5400000">
            <a:off x="3238500" y="5295900"/>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5400000">
            <a:off x="3390900" y="52197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1143000" y="3124200"/>
            <a:ext cx="19812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23" name="Flowchart: Merge 22"/>
          <p:cNvSpPr/>
          <p:nvPr/>
        </p:nvSpPr>
        <p:spPr>
          <a:xfrm>
            <a:off x="1981200" y="29718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905000" y="3200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73240" y="3262952"/>
            <a:ext cx="1828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22144" y="3319816"/>
            <a:ext cx="914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279444" y="5448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467100" y="40005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69808" y="5181600"/>
            <a:ext cx="2514600" cy="1588"/>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4648200" y="3350528"/>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Arc 37"/>
          <p:cNvSpPr/>
          <p:nvPr/>
        </p:nvSpPr>
        <p:spPr>
          <a:xfrm rot="12332384">
            <a:off x="4427548" y="3085399"/>
            <a:ext cx="5450588" cy="2170257"/>
          </a:xfrm>
          <a:prstGeom prst="arc">
            <a:avLst>
              <a:gd name="adj1" fmla="val 16200000"/>
              <a:gd name="adj2" fmla="val 2112301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9" name="TextBox 38"/>
          <p:cNvSpPr txBox="1"/>
          <p:nvPr/>
        </p:nvSpPr>
        <p:spPr>
          <a:xfrm>
            <a:off x="4267200" y="2743200"/>
            <a:ext cx="762000" cy="369332"/>
          </a:xfrm>
          <a:prstGeom prst="rect">
            <a:avLst/>
          </a:prstGeom>
          <a:noFill/>
        </p:spPr>
        <p:txBody>
          <a:bodyPr wrap="square" rtlCol="0">
            <a:spAutoFit/>
          </a:bodyPr>
          <a:lstStyle/>
          <a:p>
            <a:r>
              <a:rPr lang="en-US" dirty="0"/>
              <a:t>Q</a:t>
            </a:r>
          </a:p>
        </p:txBody>
      </p:sp>
      <p:sp>
        <p:nvSpPr>
          <p:cNvPr id="40" name="TextBox 39"/>
          <p:cNvSpPr txBox="1"/>
          <p:nvPr/>
        </p:nvSpPr>
        <p:spPr>
          <a:xfrm>
            <a:off x="4253552" y="3159456"/>
            <a:ext cx="762000" cy="369332"/>
          </a:xfrm>
          <a:prstGeom prst="rect">
            <a:avLst/>
          </a:prstGeom>
          <a:noFill/>
        </p:spPr>
        <p:txBody>
          <a:bodyPr wrap="square" rtlCol="0">
            <a:spAutoFit/>
          </a:bodyPr>
          <a:lstStyle/>
          <a:p>
            <a:r>
              <a:rPr lang="en-US" dirty="0" err="1"/>
              <a:t>Q</a:t>
            </a:r>
            <a:r>
              <a:rPr lang="en-US" baseline="-25000" dirty="0" err="1"/>
              <a:t>p</a:t>
            </a:r>
            <a:endParaRPr lang="en-US" baseline="-25000" dirty="0"/>
          </a:p>
        </p:txBody>
      </p:sp>
      <p:sp>
        <p:nvSpPr>
          <p:cNvPr id="43" name="TextBox 42"/>
          <p:cNvSpPr txBox="1"/>
          <p:nvPr/>
        </p:nvSpPr>
        <p:spPr>
          <a:xfrm>
            <a:off x="5486400" y="5257800"/>
            <a:ext cx="1447800" cy="369332"/>
          </a:xfrm>
          <a:prstGeom prst="rect">
            <a:avLst/>
          </a:prstGeom>
          <a:noFill/>
        </p:spPr>
        <p:txBody>
          <a:bodyPr wrap="square" rtlCol="0">
            <a:spAutoFit/>
          </a:bodyPr>
          <a:lstStyle/>
          <a:p>
            <a:r>
              <a:rPr lang="en-US" dirty="0"/>
              <a:t>Time (</a:t>
            </a:r>
            <a:r>
              <a:rPr lang="en-US" dirty="0" err="1"/>
              <a:t>t</a:t>
            </a:r>
            <a:r>
              <a:rPr lang="en-US" baseline="-25000" dirty="0" err="1"/>
              <a:t>r</a:t>
            </a:r>
            <a:r>
              <a:rPr lang="en-US" dirty="0"/>
              <a:t>)</a:t>
            </a:r>
          </a:p>
        </p:txBody>
      </p:sp>
      <p:sp>
        <p:nvSpPr>
          <p:cNvPr id="44" name="TextBox 43"/>
          <p:cNvSpPr txBox="1"/>
          <p:nvPr/>
        </p:nvSpPr>
        <p:spPr>
          <a:xfrm>
            <a:off x="914400" y="5791200"/>
            <a:ext cx="6781800" cy="369332"/>
          </a:xfrm>
          <a:prstGeom prst="rect">
            <a:avLst/>
          </a:prstGeom>
          <a:noFill/>
        </p:spPr>
        <p:txBody>
          <a:bodyPr wrap="square" rtlCol="0">
            <a:spAutoFit/>
          </a:bodyPr>
          <a:lstStyle/>
          <a:p>
            <a:r>
              <a:rPr lang="en-US" dirty="0"/>
              <a:t>Figure 6.7    The recession curve analogy to a storage tank</a:t>
            </a:r>
          </a:p>
        </p:txBody>
      </p:sp>
      <p:sp>
        <p:nvSpPr>
          <p:cNvPr id="24" name="Slide Number Placeholder 23"/>
          <p:cNvSpPr>
            <a:spLocks noGrp="1"/>
          </p:cNvSpPr>
          <p:nvPr>
            <p:ph type="sldNum" sz="quarter" idx="12"/>
          </p:nvPr>
        </p:nvSpPr>
        <p:spPr/>
        <p:txBody>
          <a:bodyPr/>
          <a:lstStyle/>
          <a:p>
            <a:fld id="{9BF58593-CC20-473A-95BF-E3F910E56CEC}"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Groundwater Flow Separation (Recession Limb)</a:t>
            </a:r>
          </a:p>
        </p:txBody>
      </p:sp>
      <p:sp>
        <p:nvSpPr>
          <p:cNvPr id="3" name="TextBox 2"/>
          <p:cNvSpPr txBox="1"/>
          <p:nvPr/>
        </p:nvSpPr>
        <p:spPr>
          <a:xfrm>
            <a:off x="304800" y="838201"/>
            <a:ext cx="8153400" cy="5693866"/>
          </a:xfrm>
          <a:prstGeom prst="rect">
            <a:avLst/>
          </a:prstGeom>
          <a:noFill/>
          <a:ln>
            <a:solidFill>
              <a:srgbClr val="FF0000"/>
            </a:solidFill>
          </a:ln>
        </p:spPr>
        <p:txBody>
          <a:bodyPr wrap="square" rtlCol="0">
            <a:spAutoFit/>
          </a:bodyPr>
          <a:lstStyle/>
          <a:p>
            <a:pPr marL="463550" indent="-463550">
              <a:buFont typeface="Arial" pitchFamily="34" charset="0"/>
              <a:buChar char="•"/>
            </a:pPr>
            <a:r>
              <a:rPr lang="en-US" sz="2400" dirty="0">
                <a:latin typeface="Times New Roman" pitchFamily="18" charset="0"/>
                <a:cs typeface="Times New Roman" pitchFamily="18" charset="0"/>
              </a:rPr>
              <a:t>The storage coefficient (recession coefficient) is rarely constant over the entire recession curve.</a:t>
            </a: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r>
              <a:rPr lang="en-US" sz="2400" dirty="0">
                <a:latin typeface="Times New Roman" pitchFamily="18" charset="0"/>
                <a:cs typeface="Times New Roman" pitchFamily="18" charset="0"/>
              </a:rPr>
              <a:t>Groundwater flows into a stream depend on the soil types at different locations.</a:t>
            </a: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r>
              <a:rPr lang="en-US" sz="2400" dirty="0">
                <a:latin typeface="Times New Roman" pitchFamily="18" charset="0"/>
                <a:cs typeface="Times New Roman" pitchFamily="18" charset="0"/>
              </a:rPr>
              <a:t>Other flows depend on the elevation relationship (head) of the groundwater water table to the stream surface over a very long period of time (base flow). Thus, it is more accurate to represent the recession curve by a composite exponential, or</a:t>
            </a: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r>
              <a:rPr lang="en-US" sz="2400" dirty="0">
                <a:latin typeface="Times New Roman" pitchFamily="18" charset="0"/>
                <a:cs typeface="Times New Roman" pitchFamily="18" charset="0"/>
              </a:rPr>
              <a:t>  where </a:t>
            </a:r>
            <a:r>
              <a:rPr lang="en-US" sz="2400" dirty="0" err="1">
                <a:latin typeface="Times New Roman" pitchFamily="18" charset="0"/>
                <a:cs typeface="Times New Roman" pitchFamily="18" charset="0"/>
              </a:rPr>
              <a:t>Q</a:t>
            </a:r>
            <a:r>
              <a:rPr lang="en-US" sz="2400" baseline="-25000" dirty="0" err="1">
                <a:latin typeface="Times New Roman" pitchFamily="18" charset="0"/>
                <a:cs typeface="Times New Roman" pitchFamily="18" charset="0"/>
              </a:rPr>
              <a:t>i</a:t>
            </a:r>
            <a:r>
              <a:rPr lang="en-US" sz="2400" dirty="0">
                <a:latin typeface="Times New Roman" pitchFamily="18" charset="0"/>
                <a:cs typeface="Times New Roman" pitchFamily="18" charset="0"/>
              </a:rPr>
              <a:t> = intercept for any segment </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at </a:t>
            </a:r>
            <a:r>
              <a:rPr lang="en-US" sz="2400" dirty="0" err="1">
                <a:latin typeface="Times New Roman" pitchFamily="18" charset="0"/>
                <a:cs typeface="Times New Roman" pitchFamily="18" charset="0"/>
              </a:rPr>
              <a:t>t</a:t>
            </a:r>
            <a:r>
              <a:rPr lang="en-US" sz="2400" baseline="-25000" dirty="0" err="1">
                <a:latin typeface="Times New Roman" pitchFamily="18" charset="0"/>
                <a:cs typeface="Times New Roman" pitchFamily="18" charset="0"/>
              </a:rPr>
              <a:t>r</a:t>
            </a:r>
            <a:r>
              <a:rPr lang="en-US" sz="2400" dirty="0">
                <a:latin typeface="Times New Roman" pitchFamily="18" charset="0"/>
                <a:cs typeface="Times New Roman" pitchFamily="18" charset="0"/>
              </a:rPr>
              <a:t> = 0 (</a:t>
            </a:r>
            <a:r>
              <a:rPr lang="en-US" sz="2400" dirty="0" err="1">
                <a:latin typeface="Times New Roman" pitchFamily="18" charset="0"/>
                <a:cs typeface="Times New Roman" pitchFamily="18" charset="0"/>
              </a:rPr>
              <a:t>cfs</a:t>
            </a:r>
            <a:r>
              <a:rPr lang="en-US" sz="2400" dirty="0">
                <a:latin typeface="Times New Roman" pitchFamily="18" charset="0"/>
                <a:cs typeface="Times New Roman" pitchFamily="18" charset="0"/>
              </a:rPr>
              <a:t>)</a:t>
            </a:r>
          </a:p>
          <a:p>
            <a:r>
              <a:rPr lang="en-US" sz="2800" dirty="0">
                <a:latin typeface="Times New Roman" pitchFamily="18" charset="0"/>
                <a:cs typeface="Times New Roman" pitchFamily="18" charset="0"/>
              </a:rPr>
              <a:t>               = slope for any segment I (1/time) </a:t>
            </a:r>
            <a:r>
              <a:rPr lang="en-US" dirty="0">
                <a:latin typeface="Times New Roman" pitchFamily="18" charset="0"/>
                <a:cs typeface="Times New Roman" pitchFamily="18" charset="0"/>
              </a:rPr>
              <a:t>storage </a:t>
            </a:r>
            <a:r>
              <a:rPr lang="en-US" dirty="0" err="1">
                <a:latin typeface="Times New Roman" pitchFamily="18" charset="0"/>
                <a:cs typeface="Times New Roman" pitchFamily="18" charset="0"/>
              </a:rPr>
              <a:t>coeff</a:t>
            </a:r>
            <a:r>
              <a:rPr lang="en-US"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graphicFrame>
        <p:nvGraphicFramePr>
          <p:cNvPr id="11266" name="Object 2"/>
          <p:cNvGraphicFramePr>
            <a:graphicFrameLocks noChangeAspect="1"/>
          </p:cNvGraphicFramePr>
          <p:nvPr/>
        </p:nvGraphicFramePr>
        <p:xfrm>
          <a:off x="3810000" y="4800600"/>
          <a:ext cx="1924050" cy="727075"/>
        </p:xfrm>
        <a:graphic>
          <a:graphicData uri="http://schemas.openxmlformats.org/presentationml/2006/ole">
            <mc:AlternateContent xmlns:mc="http://schemas.openxmlformats.org/markup-compatibility/2006">
              <mc:Choice xmlns:v="urn:schemas-microsoft-com:vml" Requires="v">
                <p:oleObj spid="_x0000_s11292" name="Equation" r:id="rId4" imgW="838080" imgH="317160" progId="Equation.3">
                  <p:embed/>
                </p:oleObj>
              </mc:Choice>
              <mc:Fallback>
                <p:oleObj name="Equation" r:id="rId4" imgW="838080" imgH="3171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800600"/>
                        <a:ext cx="19240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1265238" y="5996378"/>
          <a:ext cx="334962" cy="556821"/>
        </p:xfrm>
        <a:graphic>
          <a:graphicData uri="http://schemas.openxmlformats.org/presentationml/2006/ole">
            <mc:AlternateContent xmlns:mc="http://schemas.openxmlformats.org/markup-compatibility/2006">
              <mc:Choice xmlns:v="urn:schemas-microsoft-com:vml" Requires="v">
                <p:oleObj spid="_x0000_s11293" name="Equation" r:id="rId6" imgW="228600" imgH="241200" progId="Equation.3">
                  <p:embed/>
                </p:oleObj>
              </mc:Choice>
              <mc:Fallback>
                <p:oleObj name="Equation" r:id="rId6" imgW="22860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8" y="5996378"/>
                        <a:ext cx="334962" cy="5568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9BF58593-CC20-473A-95BF-E3F910E56CEC}"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Separation</a:t>
            </a:r>
          </a:p>
        </p:txBody>
      </p:sp>
      <p:sp>
        <p:nvSpPr>
          <p:cNvPr id="3" name="TextBox 2"/>
          <p:cNvSpPr txBox="1"/>
          <p:nvPr/>
        </p:nvSpPr>
        <p:spPr>
          <a:xfrm>
            <a:off x="304800" y="838201"/>
            <a:ext cx="8153400" cy="4893647"/>
          </a:xfrm>
          <a:prstGeom prst="rect">
            <a:avLst/>
          </a:prstGeom>
          <a:noFill/>
          <a:ln>
            <a:solidFill>
              <a:srgbClr val="FF0000"/>
            </a:solidFill>
          </a:ln>
        </p:spPr>
        <p:txBody>
          <a:bodyPr wrap="square" rtlCol="0">
            <a:spAutoFit/>
          </a:bodyPr>
          <a:lstStyle/>
          <a:p>
            <a:pPr marL="463550" indent="-463550">
              <a:buFont typeface="Arial" pitchFamily="34" charset="0"/>
              <a:buChar char="•"/>
            </a:pPr>
            <a:r>
              <a:rPr lang="en-US" sz="2400" dirty="0">
                <a:latin typeface="Times New Roman" pitchFamily="18" charset="0"/>
                <a:cs typeface="Times New Roman" pitchFamily="18" charset="0"/>
              </a:rPr>
              <a:t>There are several methods to separate groundwater contribution from total hydrograph, including:</a:t>
            </a: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mj-lt"/>
              <a:buAutoNum type="arabicParenR"/>
            </a:pPr>
            <a:r>
              <a:rPr lang="en-US" sz="2400" dirty="0">
                <a:latin typeface="Times New Roman" pitchFamily="18" charset="0"/>
                <a:cs typeface="Times New Roman" pitchFamily="18" charset="0"/>
              </a:rPr>
              <a:t>Simply by drawing a line AC tangential to both the limbs at their lower portion. </a:t>
            </a:r>
          </a:p>
          <a:p>
            <a:pPr marL="463550" indent="-463550">
              <a:buFont typeface="+mj-lt"/>
              <a:buAutoNum type="arabicParenR"/>
            </a:pPr>
            <a:r>
              <a:rPr lang="en-US" sz="2400" dirty="0">
                <a:latin typeface="Times New Roman" pitchFamily="18" charset="0"/>
                <a:cs typeface="Times New Roman" pitchFamily="18" charset="0"/>
              </a:rPr>
              <a:t>Extending the recession curve existing prior to the occurrence of the storm up to the point D directly under the peak of the hydrograph and then drawing a straight line DE, where E is a point on the hydrograph N days after the peak, and N (in days) is given by:</a:t>
            </a: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endParaRPr lang="en-US" sz="2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42E69953-A7DC-4405-86D1-F0F8A4DA2B56}"/>
              </a:ext>
            </a:extLst>
          </p:cNvPr>
          <p:cNvPicPr>
            <a:picLocks noChangeAspect="1"/>
          </p:cNvPicPr>
          <p:nvPr/>
        </p:nvPicPr>
        <p:blipFill rotWithShape="1">
          <a:blip r:embed="rId3"/>
          <a:srcRect l="39166" t="75743" r="45000" b="8390"/>
          <a:stretch/>
        </p:blipFill>
        <p:spPr>
          <a:xfrm>
            <a:off x="2971800" y="5029200"/>
            <a:ext cx="2417197" cy="457200"/>
          </a:xfrm>
          <a:prstGeom prst="rect">
            <a:avLst/>
          </a:prstGeom>
        </p:spPr>
      </p:pic>
    </p:spTree>
    <p:extLst>
      <p:ext uri="{BB962C8B-B14F-4D97-AF65-F5344CB8AC3E}">
        <p14:creationId xmlns:p14="http://schemas.microsoft.com/office/powerpoint/2010/main" val="1041972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Separation</a:t>
            </a:r>
          </a:p>
        </p:txBody>
      </p:sp>
      <p:pic>
        <p:nvPicPr>
          <p:cNvPr id="5" name="Picture 4">
            <a:extLst>
              <a:ext uri="{FF2B5EF4-FFF2-40B4-BE49-F238E27FC236}">
                <a16:creationId xmlns:a16="http://schemas.microsoft.com/office/drawing/2014/main" id="{3B13457A-2E95-45D9-BA3E-2826513A092C}"/>
              </a:ext>
            </a:extLst>
          </p:cNvPr>
          <p:cNvPicPr>
            <a:picLocks noChangeAspect="1"/>
          </p:cNvPicPr>
          <p:nvPr/>
        </p:nvPicPr>
        <p:blipFill>
          <a:blip r:embed="rId3"/>
          <a:stretch>
            <a:fillRect/>
          </a:stretch>
        </p:blipFill>
        <p:spPr>
          <a:xfrm>
            <a:off x="38099" y="838200"/>
            <a:ext cx="8153400" cy="5677336"/>
          </a:xfrm>
          <a:prstGeom prst="rect">
            <a:avLst/>
          </a:prstGeom>
        </p:spPr>
      </p:pic>
    </p:spTree>
    <p:extLst>
      <p:ext uri="{BB962C8B-B14F-4D97-AF65-F5344CB8AC3E}">
        <p14:creationId xmlns:p14="http://schemas.microsoft.com/office/powerpoint/2010/main" val="260897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153400" cy="461665"/>
          </a:xfrm>
          <a:prstGeom prst="rect">
            <a:avLst/>
          </a:prstGeom>
          <a:noFill/>
          <a:ln>
            <a:solidFill>
              <a:srgbClr val="FF0000"/>
            </a:solidFill>
          </a:ln>
        </p:spPr>
        <p:txBody>
          <a:bodyPr wrap="square" rtlCol="0">
            <a:spAutoFit/>
          </a:bodyPr>
          <a:lstStyle/>
          <a:p>
            <a:r>
              <a:rPr lang="en-US" sz="2400" dirty="0">
                <a:solidFill>
                  <a:schemeClr val="accent2">
                    <a:lumMod val="75000"/>
                  </a:schemeClr>
                </a:solidFill>
                <a:latin typeface="Times New Roman" pitchFamily="18" charset="0"/>
                <a:cs typeface="Times New Roman" pitchFamily="18" charset="0"/>
              </a:rPr>
              <a:t>Hydrograph Separation</a:t>
            </a:r>
          </a:p>
        </p:txBody>
      </p:sp>
      <p:sp>
        <p:nvSpPr>
          <p:cNvPr id="6" name="TextBox 5">
            <a:extLst>
              <a:ext uri="{FF2B5EF4-FFF2-40B4-BE49-F238E27FC236}">
                <a16:creationId xmlns:a16="http://schemas.microsoft.com/office/drawing/2014/main" id="{91E45B24-0924-4AC4-B3E6-A365F1066D1A}"/>
              </a:ext>
            </a:extLst>
          </p:cNvPr>
          <p:cNvSpPr txBox="1"/>
          <p:nvPr/>
        </p:nvSpPr>
        <p:spPr>
          <a:xfrm>
            <a:off x="304800" y="838201"/>
            <a:ext cx="8153400" cy="4524315"/>
          </a:xfrm>
          <a:prstGeom prst="rect">
            <a:avLst/>
          </a:prstGeom>
          <a:noFill/>
          <a:ln>
            <a:solidFill>
              <a:srgbClr val="FF0000"/>
            </a:solidFill>
          </a:ln>
        </p:spPr>
        <p:txBody>
          <a:bodyPr wrap="square" rtlCol="0">
            <a:spAutoFit/>
          </a:bodyPr>
          <a:lstStyle/>
          <a:p>
            <a:pPr marL="463550" indent="-463550">
              <a:buFont typeface="Arial" pitchFamily="34" charset="0"/>
              <a:buChar char="•"/>
            </a:pPr>
            <a:r>
              <a:rPr lang="en-US" sz="2400" dirty="0">
                <a:latin typeface="Times New Roman" pitchFamily="18" charset="0"/>
                <a:cs typeface="Times New Roman" pitchFamily="18" charset="0"/>
              </a:rPr>
              <a:t>Simply by drawing a straight line AE, from the point of rise to the point E, on the hydrograph, N days after the peak. </a:t>
            </a:r>
          </a:p>
          <a:p>
            <a:pPr marL="463550" indent="-463550">
              <a:buFont typeface="Arial" pitchFamily="34" charset="0"/>
              <a:buChar char="•"/>
            </a:pPr>
            <a:endParaRPr lang="en-US" sz="2400" dirty="0">
              <a:latin typeface="Times New Roman" pitchFamily="18" charset="0"/>
              <a:cs typeface="Times New Roman" pitchFamily="18" charset="0"/>
            </a:endParaRPr>
          </a:p>
          <a:p>
            <a:pPr marL="463550" indent="-463550">
              <a:buFont typeface="Arial" pitchFamily="34" charset="0"/>
              <a:buChar char="•"/>
            </a:pPr>
            <a:r>
              <a:rPr lang="en-US" sz="2400" dirty="0">
                <a:latin typeface="Times New Roman" pitchFamily="18" charset="0"/>
                <a:cs typeface="Times New Roman" pitchFamily="18" charset="0"/>
              </a:rPr>
              <a:t>Construct a line AFG by projecting backwards the groundwater recession curve after the storm, to a point F directly under the inflection point of the falling limb and sketch an arbitrary rising lines form the point of rise of the hydrograph to connect with the project base flow recession. This type of separation is preferred where the groundwater storage is relatively large and reaches the stream fairly rapidly, an in limestone terrains.  </a:t>
            </a:r>
          </a:p>
          <a:p>
            <a:pPr marL="463550" indent="-463550">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13193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 y="1143000"/>
            <a:ext cx="8763000" cy="4343400"/>
          </a:xfrm>
        </p:spPr>
        <p:txBody>
          <a:bodyPr>
            <a:normAutofit/>
          </a:bodyPr>
          <a:lstStyle/>
          <a:p>
            <a:pPr marL="287338" indent="-287338" algn="l">
              <a:buFont typeface="Arial" pitchFamily="34" charset="0"/>
              <a:buChar char="•"/>
            </a:pPr>
            <a:r>
              <a:rPr lang="en-US" sz="2400" dirty="0">
                <a:solidFill>
                  <a:srgbClr val="FF0000"/>
                </a:solidFill>
                <a:latin typeface="Georgia" panose="02040502050405020303" pitchFamily="18" charset="0"/>
              </a:rPr>
              <a:t>A hydrograph</a:t>
            </a:r>
            <a:r>
              <a:rPr lang="en-US" sz="2400" dirty="0">
                <a:latin typeface="Georgia" panose="02040502050405020303" pitchFamily="18" charset="0"/>
              </a:rPr>
              <a:t>: is a graph of flow rate versus time</a:t>
            </a:r>
          </a:p>
          <a:p>
            <a:pPr marL="287338" indent="-287338" algn="l">
              <a:buFont typeface="Arial" pitchFamily="34" charset="0"/>
              <a:buChar char="•"/>
            </a:pPr>
            <a:endParaRPr lang="en-US" sz="2400" dirty="0">
              <a:latin typeface="Georgia" panose="02040502050405020303" pitchFamily="18" charset="0"/>
            </a:endParaRPr>
          </a:p>
          <a:p>
            <a:pPr marL="287338" indent="-287338" algn="l">
              <a:buFont typeface="Arial" pitchFamily="34" charset="0"/>
              <a:buChar char="•"/>
            </a:pPr>
            <a:r>
              <a:rPr lang="en-US" sz="2400" dirty="0">
                <a:latin typeface="Georgia" panose="02040502050405020303" pitchFamily="18" charset="0"/>
              </a:rPr>
              <a:t>A streamflow hydrograph is composed of both </a:t>
            </a:r>
            <a:r>
              <a:rPr lang="en-US" sz="2400" dirty="0">
                <a:solidFill>
                  <a:srgbClr val="FF0000"/>
                </a:solidFill>
                <a:latin typeface="Georgia" panose="02040502050405020303" pitchFamily="18" charset="0"/>
              </a:rPr>
              <a:t>surface runoff </a:t>
            </a:r>
            <a:r>
              <a:rPr lang="en-US" sz="2400" dirty="0">
                <a:latin typeface="Georgia" panose="02040502050405020303" pitchFamily="18" charset="0"/>
              </a:rPr>
              <a:t>and </a:t>
            </a:r>
            <a:r>
              <a:rPr lang="en-US" sz="2400" dirty="0">
                <a:solidFill>
                  <a:srgbClr val="FF0000"/>
                </a:solidFill>
                <a:latin typeface="Georgia" panose="02040502050405020303" pitchFamily="18" charset="0"/>
              </a:rPr>
              <a:t>groundwater</a:t>
            </a:r>
            <a:r>
              <a:rPr lang="en-US" sz="2400" dirty="0">
                <a:latin typeface="Georgia" panose="02040502050405020303" pitchFamily="18" charset="0"/>
              </a:rPr>
              <a:t> that has infiltrated into a stream. </a:t>
            </a:r>
          </a:p>
          <a:p>
            <a:pPr marL="287338" indent="-287338" algn="l">
              <a:buFont typeface="Arial" pitchFamily="34" charset="0"/>
              <a:buChar char="•"/>
            </a:pPr>
            <a:endParaRPr lang="en-US" sz="2400" dirty="0">
              <a:latin typeface="Georgia" panose="02040502050405020303" pitchFamily="18" charset="0"/>
            </a:endParaRPr>
          </a:p>
          <a:p>
            <a:pPr marL="287338" indent="-287338" algn="l">
              <a:buFont typeface="Arial" pitchFamily="34" charset="0"/>
              <a:buChar char="•"/>
            </a:pPr>
            <a:r>
              <a:rPr lang="en-US" sz="2400" dirty="0">
                <a:latin typeface="Georgia" panose="02040502050405020303" pitchFamily="18" charset="0"/>
              </a:rPr>
              <a:t>Groundwater flow is composed of </a:t>
            </a:r>
            <a:r>
              <a:rPr lang="en-US" sz="2400" dirty="0">
                <a:solidFill>
                  <a:srgbClr val="FF0000"/>
                </a:solidFill>
                <a:latin typeface="Georgia" panose="02040502050405020303" pitchFamily="18" charset="0"/>
              </a:rPr>
              <a:t>interflow</a:t>
            </a:r>
            <a:r>
              <a:rPr lang="en-US" sz="2400" dirty="0">
                <a:latin typeface="Georgia" panose="02040502050405020303" pitchFamily="18" charset="0"/>
              </a:rPr>
              <a:t> (fast responding from groundwater areas close to the stream) and </a:t>
            </a:r>
            <a:r>
              <a:rPr lang="en-US" sz="2400" dirty="0">
                <a:solidFill>
                  <a:srgbClr val="FF0000"/>
                </a:solidFill>
                <a:latin typeface="Georgia" panose="02040502050405020303" pitchFamily="18" charset="0"/>
              </a:rPr>
              <a:t>base flow </a:t>
            </a:r>
            <a:r>
              <a:rPr lang="en-US" sz="2400" dirty="0">
                <a:latin typeface="Georgia" panose="02040502050405020303" pitchFamily="18" charset="0"/>
              </a:rPr>
              <a:t>(relatively constant over longer time periods). </a:t>
            </a:r>
          </a:p>
          <a:p>
            <a:pPr marL="287338" indent="-287338" algn="l">
              <a:buFont typeface="Arial" pitchFamily="34" charset="0"/>
              <a:buChar char="•"/>
            </a:pPr>
            <a:endParaRPr lang="en-US" sz="2400" dirty="0">
              <a:latin typeface="Georgia" panose="02040502050405020303" pitchFamily="18" charset="0"/>
            </a:endParaRPr>
          </a:p>
          <a:p>
            <a:pPr marL="287338" indent="-287338" algn="l">
              <a:buFont typeface="Arial" pitchFamily="34" charset="0"/>
              <a:buChar char="•"/>
            </a:pPr>
            <a:r>
              <a:rPr lang="en-US" sz="2400" dirty="0">
                <a:latin typeface="Georgia" panose="02040502050405020303" pitchFamily="18" charset="0"/>
              </a:rPr>
              <a:t>Many shapes for hydrographs are possible, one such is shown in Figure (1). </a:t>
            </a:r>
            <a:r>
              <a:rPr lang="en-US" dirty="0">
                <a:latin typeface="Georgia" panose="02040502050405020303" pitchFamily="18" charset="0"/>
              </a:rPr>
              <a:t>  </a:t>
            </a:r>
          </a:p>
        </p:txBody>
      </p:sp>
      <p:sp>
        <p:nvSpPr>
          <p:cNvPr id="4" name="Slide Number Placeholder 3"/>
          <p:cNvSpPr>
            <a:spLocks noGrp="1"/>
          </p:cNvSpPr>
          <p:nvPr>
            <p:ph type="sldNum" sz="quarter" idx="12"/>
          </p:nvPr>
        </p:nvSpPr>
        <p:spPr/>
        <p:txBody>
          <a:bodyPr/>
          <a:lstStyle/>
          <a:p>
            <a:fld id="{9BF58593-CC20-473A-95BF-E3F910E56CEC}"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jid\New Folder (3)\Pict0009.JPG"/>
          <p:cNvPicPr>
            <a:picLocks noChangeAspect="1" noChangeArrowheads="1"/>
          </p:cNvPicPr>
          <p:nvPr/>
        </p:nvPicPr>
        <p:blipFill>
          <a:blip r:embed="rId3">
            <a:lum bright="10000"/>
          </a:blip>
          <a:srcRect l="59921" t="5003" r="1240" b="33289"/>
          <a:stretch>
            <a:fillRect/>
          </a:stretch>
        </p:blipFill>
        <p:spPr bwMode="auto">
          <a:xfrm rot="16200000">
            <a:off x="1903832" y="305968"/>
            <a:ext cx="5029200" cy="5941264"/>
          </a:xfrm>
          <a:prstGeom prst="rect">
            <a:avLst/>
          </a:prstGeom>
          <a:noFill/>
          <a:ln>
            <a:solidFill>
              <a:schemeClr val="accent1"/>
            </a:solidFill>
          </a:ln>
        </p:spPr>
      </p:pic>
      <p:sp>
        <p:nvSpPr>
          <p:cNvPr id="3" name="Slide Number Placeholder 2"/>
          <p:cNvSpPr>
            <a:spLocks noGrp="1"/>
          </p:cNvSpPr>
          <p:nvPr>
            <p:ph type="sldNum" sz="quarter" idx="12"/>
          </p:nvPr>
        </p:nvSpPr>
        <p:spPr/>
        <p:txBody>
          <a:bodyPr/>
          <a:lstStyle/>
          <a:p>
            <a:fld id="{9BF58593-CC20-473A-95BF-E3F910E56CEC}"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jid\New Folder (3)\Pict0009.JPG"/>
          <p:cNvPicPr>
            <a:picLocks noChangeAspect="1" noChangeArrowheads="1"/>
          </p:cNvPicPr>
          <p:nvPr/>
        </p:nvPicPr>
        <p:blipFill>
          <a:blip r:embed="rId3">
            <a:lum bright="10000"/>
          </a:blip>
          <a:srcRect l="4117" t="6638" r="40079" b="3302"/>
          <a:stretch>
            <a:fillRect/>
          </a:stretch>
        </p:blipFill>
        <p:spPr bwMode="auto">
          <a:xfrm rot="16200000">
            <a:off x="1263650" y="-381000"/>
            <a:ext cx="6350000" cy="7620000"/>
          </a:xfrm>
          <a:prstGeom prst="rect">
            <a:avLst/>
          </a:prstGeom>
          <a:noFill/>
        </p:spPr>
      </p:pic>
      <p:sp>
        <p:nvSpPr>
          <p:cNvPr id="3" name="Slide Number Placeholder 2"/>
          <p:cNvSpPr>
            <a:spLocks noGrp="1"/>
          </p:cNvSpPr>
          <p:nvPr>
            <p:ph type="sldNum" sz="quarter" idx="12"/>
          </p:nvPr>
        </p:nvSpPr>
        <p:spPr/>
        <p:txBody>
          <a:bodyPr/>
          <a:lstStyle/>
          <a:p>
            <a:fld id="{9BF58593-CC20-473A-95BF-E3F910E56CEC}" type="slidenum">
              <a:rPr lang="en-US" smtClean="0"/>
              <a:pPr/>
              <a:t>4</a:t>
            </a:fld>
            <a:endParaRPr lang="en-US"/>
          </a:p>
        </p:txBody>
      </p:sp>
      <p:sp>
        <p:nvSpPr>
          <p:cNvPr id="4" name="TextBox 3">
            <a:extLst>
              <a:ext uri="{FF2B5EF4-FFF2-40B4-BE49-F238E27FC236}">
                <a16:creationId xmlns:a16="http://schemas.microsoft.com/office/drawing/2014/main" id="{A5CE3156-10C4-4A52-A2CE-A8AF8809F6DC}"/>
              </a:ext>
            </a:extLst>
          </p:cNvPr>
          <p:cNvSpPr txBox="1"/>
          <p:nvPr/>
        </p:nvSpPr>
        <p:spPr>
          <a:xfrm>
            <a:off x="6324600" y="5410200"/>
            <a:ext cx="228600"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458200" cy="3416320"/>
          </a:xfrm>
          <a:prstGeom prst="rect">
            <a:avLst/>
          </a:prstGeom>
          <a:noFill/>
        </p:spPr>
        <p:txBody>
          <a:bodyPr wrap="square" rtlCol="0">
            <a:spAutoFit/>
          </a:bodyPr>
          <a:lstStyle/>
          <a:p>
            <a:r>
              <a:rPr lang="en-US" sz="3600" dirty="0">
                <a:latin typeface="Times New Roman" pitchFamily="18" charset="0"/>
                <a:cs typeface="Times New Roman" pitchFamily="18" charset="0"/>
              </a:rPr>
              <a:t>The hydrograph consists of three general parts:</a:t>
            </a:r>
          </a:p>
          <a:p>
            <a:r>
              <a:rPr lang="en-US" sz="3600" dirty="0">
                <a:latin typeface="Times New Roman" pitchFamily="18" charset="0"/>
                <a:cs typeface="Times New Roman" pitchFamily="18" charset="0"/>
              </a:rPr>
              <a:t> </a:t>
            </a:r>
          </a:p>
          <a:p>
            <a:pPr marL="573088" indent="-573088">
              <a:buFont typeface="+mj-lt"/>
              <a:buAutoNum type="arabicPeriod"/>
            </a:pPr>
            <a:r>
              <a:rPr lang="en-US" sz="3600" dirty="0">
                <a:latin typeface="Times New Roman" pitchFamily="18" charset="0"/>
                <a:cs typeface="Times New Roman" pitchFamily="18" charset="0"/>
              </a:rPr>
              <a:t>Rising limb or concentration curve</a:t>
            </a:r>
          </a:p>
          <a:p>
            <a:pPr marL="573088" indent="-573088">
              <a:buFont typeface="+mj-lt"/>
              <a:buAutoNum type="arabicPeriod"/>
            </a:pPr>
            <a:r>
              <a:rPr lang="en-US" sz="3600" dirty="0">
                <a:latin typeface="Times New Roman" pitchFamily="18" charset="0"/>
                <a:cs typeface="Times New Roman" pitchFamily="18" charset="0"/>
              </a:rPr>
              <a:t>Crest segment or peck discharge</a:t>
            </a:r>
          </a:p>
          <a:p>
            <a:pPr marL="573088" indent="-573088">
              <a:buFont typeface="+mj-lt"/>
              <a:buAutoNum type="arabicPeriod"/>
            </a:pPr>
            <a:r>
              <a:rPr lang="en-US" sz="3600" dirty="0">
                <a:latin typeface="Times New Roman" pitchFamily="18" charset="0"/>
                <a:cs typeface="Times New Roman" pitchFamily="18" charset="0"/>
              </a:rPr>
              <a:t>Recession curve or falling limb</a:t>
            </a:r>
          </a:p>
        </p:txBody>
      </p:sp>
      <p:sp>
        <p:nvSpPr>
          <p:cNvPr id="4" name="Slide Number Placeholder 3"/>
          <p:cNvSpPr>
            <a:spLocks noGrp="1"/>
          </p:cNvSpPr>
          <p:nvPr>
            <p:ph type="sldNum" sz="quarter" idx="12"/>
          </p:nvPr>
        </p:nvSpPr>
        <p:spPr/>
        <p:txBody>
          <a:bodyPr/>
          <a:lstStyle/>
          <a:p>
            <a:fld id="{9BF58593-CC20-473A-95BF-E3F910E56CEC}"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0999"/>
            <a:ext cx="4152900" cy="6032421"/>
          </a:xfrm>
          <a:prstGeom prst="rect">
            <a:avLst/>
          </a:prstGeom>
          <a:noFill/>
          <a:ln>
            <a:solidFill>
              <a:srgbClr val="FF0000"/>
            </a:solidFill>
          </a:ln>
        </p:spPr>
        <p:txBody>
          <a:bodyPr wrap="square" rtlCol="0">
            <a:spAutoFit/>
          </a:bodyPr>
          <a:lstStyle/>
          <a:p>
            <a:r>
              <a:rPr lang="en-US" sz="1600" dirty="0">
                <a:solidFill>
                  <a:schemeClr val="accent2">
                    <a:lumMod val="75000"/>
                  </a:schemeClr>
                </a:solidFill>
                <a:latin typeface="Times New Roman" pitchFamily="18" charset="0"/>
                <a:cs typeface="Times New Roman" pitchFamily="18" charset="0"/>
              </a:rPr>
              <a:t>A runoff hydrograph will have at least the following properties:</a:t>
            </a:r>
          </a:p>
          <a:p>
            <a:endParaRPr lang="en-US" sz="1600" dirty="0">
              <a:latin typeface="Times New Roman" pitchFamily="18" charset="0"/>
              <a:cs typeface="Times New Roman" pitchFamily="18" charset="0"/>
            </a:endParaRPr>
          </a:p>
          <a:p>
            <a:pPr marL="342900" indent="-342900">
              <a:buAutoNum type="arabicPeriod"/>
            </a:pPr>
            <a:r>
              <a:rPr lang="en-US" sz="1600" dirty="0">
                <a:solidFill>
                  <a:schemeClr val="accent2">
                    <a:lumMod val="75000"/>
                  </a:schemeClr>
                </a:solidFill>
                <a:latin typeface="Times New Roman" pitchFamily="18" charset="0"/>
                <a:cs typeface="Times New Roman" pitchFamily="18" charset="0"/>
              </a:rPr>
              <a:t>Lag time (L): </a:t>
            </a:r>
            <a:r>
              <a:rPr lang="en-US" sz="1600" dirty="0">
                <a:latin typeface="Times New Roman" pitchFamily="18" charset="0"/>
                <a:cs typeface="Times New Roman" pitchFamily="18" charset="0"/>
              </a:rPr>
              <a:t>the time interval from the center of mass of the rainfall excess to the peak of the resulting hydrograph.</a:t>
            </a:r>
          </a:p>
          <a:p>
            <a:pPr marL="342900" indent="-342900">
              <a:buAutoNum type="arabicPeriod"/>
            </a:pPr>
            <a:endParaRPr lang="en-US" sz="1600" dirty="0">
              <a:latin typeface="Times New Roman" pitchFamily="18" charset="0"/>
              <a:cs typeface="Times New Roman" pitchFamily="18" charset="0"/>
            </a:endParaRPr>
          </a:p>
          <a:p>
            <a:pPr marL="342900" indent="-342900">
              <a:buAutoNum type="arabicPeriod"/>
            </a:pPr>
            <a:r>
              <a:rPr lang="en-US" sz="1600" dirty="0">
                <a:solidFill>
                  <a:schemeClr val="accent2">
                    <a:lumMod val="75000"/>
                  </a:schemeClr>
                </a:solidFill>
                <a:latin typeface="Times New Roman" pitchFamily="18" charset="0"/>
                <a:cs typeface="Times New Roman" pitchFamily="18" charset="0"/>
              </a:rPr>
              <a:t>Time to peak (</a:t>
            </a:r>
            <a:r>
              <a:rPr lang="en-US" sz="1600" dirty="0" err="1">
                <a:solidFill>
                  <a:schemeClr val="accent2">
                    <a:lumMod val="75000"/>
                  </a:schemeClr>
                </a:solidFill>
                <a:latin typeface="Times New Roman" pitchFamily="18" charset="0"/>
                <a:cs typeface="Times New Roman" pitchFamily="18" charset="0"/>
              </a:rPr>
              <a:t>t</a:t>
            </a:r>
            <a:r>
              <a:rPr lang="en-US" sz="1600" baseline="-25000" dirty="0" err="1">
                <a:solidFill>
                  <a:schemeClr val="accent2">
                    <a:lumMod val="75000"/>
                  </a:schemeClr>
                </a:solidFill>
                <a:latin typeface="Times New Roman" pitchFamily="18" charset="0"/>
                <a:cs typeface="Times New Roman" pitchFamily="18" charset="0"/>
              </a:rPr>
              <a:t>p</a:t>
            </a:r>
            <a:r>
              <a:rPr lang="en-US" sz="1600" dirty="0">
                <a:solidFill>
                  <a:schemeClr val="accent2">
                    <a:lumMod val="75000"/>
                  </a:schemeClr>
                </a:solidFill>
                <a:latin typeface="Times New Roman" pitchFamily="18" charset="0"/>
                <a:cs typeface="Times New Roman" pitchFamily="18" charset="0"/>
              </a:rPr>
              <a:t>) : </a:t>
            </a:r>
            <a:r>
              <a:rPr lang="en-US" sz="1600" dirty="0">
                <a:latin typeface="Times New Roman" pitchFamily="18" charset="0"/>
                <a:cs typeface="Times New Roman" pitchFamily="18" charset="0"/>
              </a:rPr>
              <a:t>the time interval from the start of rainfall excess to the peak of the resulting hydrograph.</a:t>
            </a:r>
          </a:p>
          <a:p>
            <a:pPr marL="342900" indent="-342900">
              <a:buAutoNum type="arabicPeriod"/>
            </a:pPr>
            <a:endParaRPr lang="en-US" sz="1600" dirty="0">
              <a:latin typeface="Times New Roman" pitchFamily="18" charset="0"/>
              <a:cs typeface="Times New Roman" pitchFamily="18" charset="0"/>
            </a:endParaRPr>
          </a:p>
          <a:p>
            <a:pPr marL="342900" indent="-342900">
              <a:buAutoNum type="arabicPeriod"/>
            </a:pPr>
            <a:r>
              <a:rPr lang="en-US" sz="1600" dirty="0">
                <a:solidFill>
                  <a:schemeClr val="accent2">
                    <a:lumMod val="75000"/>
                  </a:schemeClr>
                </a:solidFill>
                <a:latin typeface="Times New Roman" pitchFamily="18" charset="0"/>
                <a:cs typeface="Times New Roman" pitchFamily="18" charset="0"/>
              </a:rPr>
              <a:t>Time of concentration (</a:t>
            </a:r>
            <a:r>
              <a:rPr lang="en-US" sz="1600" dirty="0" err="1">
                <a:solidFill>
                  <a:schemeClr val="accent2">
                    <a:lumMod val="75000"/>
                  </a:schemeClr>
                </a:solidFill>
                <a:latin typeface="Times New Roman" pitchFamily="18" charset="0"/>
                <a:cs typeface="Times New Roman" pitchFamily="18" charset="0"/>
              </a:rPr>
              <a:t>t</a:t>
            </a:r>
            <a:r>
              <a:rPr lang="en-US" sz="1600" baseline="-25000" dirty="0" err="1">
                <a:solidFill>
                  <a:schemeClr val="accent2">
                    <a:lumMod val="75000"/>
                  </a:schemeClr>
                </a:solidFill>
                <a:latin typeface="Times New Roman" pitchFamily="18" charset="0"/>
                <a:cs typeface="Times New Roman" pitchFamily="18" charset="0"/>
              </a:rPr>
              <a:t>c</a:t>
            </a:r>
            <a:r>
              <a:rPr lang="en-US" sz="1600" dirty="0">
                <a:solidFill>
                  <a:schemeClr val="accent2">
                    <a:lumMod val="75000"/>
                  </a:schemeClr>
                </a:solidFill>
                <a:latin typeface="Times New Roman" pitchFamily="18" charset="0"/>
                <a:cs typeface="Times New Roman" pitchFamily="18" charset="0"/>
              </a:rPr>
              <a:t>) : </a:t>
            </a:r>
            <a:r>
              <a:rPr lang="en-US" sz="1600" dirty="0">
                <a:latin typeface="Times New Roman" pitchFamily="18" charset="0"/>
                <a:cs typeface="Times New Roman" pitchFamily="18" charset="0"/>
              </a:rPr>
              <a:t>the time  interval from the end of rainfall excess to the inflection point (change of slope) on the recession curve. Also, the longest time for water to flow to a discharge point from any point in the watershed. </a:t>
            </a:r>
          </a:p>
          <a:p>
            <a:pPr marL="342900" indent="-342900">
              <a:buAutoNum type="arabicPeriod"/>
            </a:pPr>
            <a:endParaRPr lang="en-US" sz="1600" dirty="0">
              <a:latin typeface="Times New Roman" pitchFamily="18" charset="0"/>
              <a:cs typeface="Times New Roman" pitchFamily="18" charset="0"/>
            </a:endParaRPr>
          </a:p>
          <a:p>
            <a:pPr marL="342900" indent="-342900">
              <a:buAutoNum type="arabicPeriod"/>
            </a:pPr>
            <a:r>
              <a:rPr lang="en-US" sz="1600" dirty="0">
                <a:solidFill>
                  <a:schemeClr val="accent2">
                    <a:lumMod val="75000"/>
                  </a:schemeClr>
                </a:solidFill>
                <a:latin typeface="Times New Roman" pitchFamily="18" charset="0"/>
                <a:cs typeface="Times New Roman" pitchFamily="18" charset="0"/>
              </a:rPr>
              <a:t>Recession time (</a:t>
            </a:r>
            <a:r>
              <a:rPr lang="en-US" sz="1600" dirty="0" err="1">
                <a:solidFill>
                  <a:schemeClr val="accent2">
                    <a:lumMod val="75000"/>
                  </a:schemeClr>
                </a:solidFill>
                <a:latin typeface="Times New Roman" pitchFamily="18" charset="0"/>
                <a:cs typeface="Times New Roman" pitchFamily="18" charset="0"/>
              </a:rPr>
              <a:t>t</a:t>
            </a:r>
            <a:r>
              <a:rPr lang="en-US" sz="1600" baseline="-25000" dirty="0" err="1">
                <a:solidFill>
                  <a:schemeClr val="accent2">
                    <a:lumMod val="75000"/>
                  </a:schemeClr>
                </a:solidFill>
                <a:latin typeface="Times New Roman" pitchFamily="18" charset="0"/>
                <a:cs typeface="Times New Roman" pitchFamily="18" charset="0"/>
              </a:rPr>
              <a:t>r</a:t>
            </a:r>
            <a:r>
              <a:rPr lang="en-US" sz="1600" dirty="0">
                <a:solidFill>
                  <a:schemeClr val="accent2">
                    <a:lumMod val="75000"/>
                  </a:schemeClr>
                </a:solidFill>
                <a:latin typeface="Times New Roman" pitchFamily="18" charset="0"/>
                <a:cs typeface="Times New Roman" pitchFamily="18" charset="0"/>
              </a:rPr>
              <a:t>):  </a:t>
            </a:r>
            <a:r>
              <a:rPr lang="en-US" sz="1600" dirty="0">
                <a:latin typeface="Times New Roman" pitchFamily="18" charset="0"/>
                <a:cs typeface="Times New Roman" pitchFamily="18" charset="0"/>
              </a:rPr>
              <a:t>time from the peak to the end of surface runoff.</a:t>
            </a:r>
          </a:p>
          <a:p>
            <a:pPr marL="342900" indent="-342900">
              <a:buAutoNum type="arabicPeriod"/>
            </a:pPr>
            <a:endParaRPr lang="en-US" sz="1600" dirty="0">
              <a:latin typeface="Times New Roman" pitchFamily="18" charset="0"/>
              <a:cs typeface="Times New Roman" pitchFamily="18" charset="0"/>
            </a:endParaRPr>
          </a:p>
          <a:p>
            <a:pPr marL="342900" indent="-342900">
              <a:buAutoNum type="arabicPeriod"/>
            </a:pPr>
            <a:r>
              <a:rPr lang="en-US" sz="1600" dirty="0">
                <a:solidFill>
                  <a:schemeClr val="accent2">
                    <a:lumMod val="75000"/>
                  </a:schemeClr>
                </a:solidFill>
                <a:latin typeface="Times New Roman" pitchFamily="18" charset="0"/>
                <a:cs typeface="Times New Roman" pitchFamily="18" charset="0"/>
              </a:rPr>
              <a:t>Time base (</a:t>
            </a:r>
            <a:r>
              <a:rPr lang="en-US" sz="1600" dirty="0" err="1">
                <a:solidFill>
                  <a:schemeClr val="accent2">
                    <a:lumMod val="75000"/>
                  </a:schemeClr>
                </a:solidFill>
                <a:latin typeface="Times New Roman" pitchFamily="18" charset="0"/>
                <a:cs typeface="Times New Roman" pitchFamily="18" charset="0"/>
              </a:rPr>
              <a:t>t</a:t>
            </a:r>
            <a:r>
              <a:rPr lang="en-US" sz="1600" baseline="-25000" dirty="0" err="1">
                <a:solidFill>
                  <a:schemeClr val="accent2">
                    <a:lumMod val="75000"/>
                  </a:schemeClr>
                </a:solidFill>
                <a:latin typeface="Times New Roman" pitchFamily="18" charset="0"/>
                <a:cs typeface="Times New Roman" pitchFamily="18" charset="0"/>
              </a:rPr>
              <a:t>b</a:t>
            </a:r>
            <a:r>
              <a:rPr lang="en-US" sz="1600" dirty="0">
                <a:solidFill>
                  <a:schemeClr val="accent2">
                    <a:lumMod val="75000"/>
                  </a:schemeClr>
                </a:solidFill>
                <a:latin typeface="Times New Roman" pitchFamily="18" charset="0"/>
                <a:cs typeface="Times New Roman" pitchFamily="18" charset="0"/>
              </a:rPr>
              <a:t>):</a:t>
            </a:r>
            <a:r>
              <a:rPr lang="en-US" sz="1600" dirty="0">
                <a:latin typeface="Times New Roman" pitchFamily="18" charset="0"/>
                <a:cs typeface="Times New Roman" pitchFamily="18" charset="0"/>
              </a:rPr>
              <a:t> time from the beginning to the end of surface runoff.  </a:t>
            </a:r>
          </a:p>
          <a:p>
            <a:endParaRPr lang="en-US" dirty="0">
              <a:latin typeface="Times New Roman" pitchFamily="18" charset="0"/>
              <a:cs typeface="Times New Roman" pitchFamily="18" charset="0"/>
            </a:endParaRPr>
          </a:p>
        </p:txBody>
      </p:sp>
      <p:pic>
        <p:nvPicPr>
          <p:cNvPr id="5" name="Picture 2" descr="E:\Majid\New Folder (3)\Pict0009.JPG"/>
          <p:cNvPicPr>
            <a:picLocks noChangeAspect="1" noChangeArrowheads="1"/>
          </p:cNvPicPr>
          <p:nvPr/>
        </p:nvPicPr>
        <p:blipFill rotWithShape="1">
          <a:blip r:embed="rId3">
            <a:lum bright="10000"/>
          </a:blip>
          <a:srcRect l="5219" t="6654" r="38978" b="40921"/>
          <a:stretch/>
        </p:blipFill>
        <p:spPr bwMode="auto">
          <a:xfrm rot="16200000">
            <a:off x="3509997" y="1152241"/>
            <a:ext cx="6127751" cy="42804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3810000" cy="523220"/>
          </a:xfrm>
          <a:prstGeom prst="rect">
            <a:avLst/>
          </a:prstGeom>
          <a:noFill/>
          <a:ln>
            <a:solidFill>
              <a:srgbClr val="FF0000"/>
            </a:solidFill>
          </a:ln>
        </p:spPr>
        <p:txBody>
          <a:bodyPr wrap="square" rtlCol="0">
            <a:spAutoFit/>
          </a:bodyPr>
          <a:lstStyle/>
          <a:p>
            <a:r>
              <a:rPr lang="en-US" sz="2800" dirty="0">
                <a:solidFill>
                  <a:schemeClr val="accent2">
                    <a:lumMod val="75000"/>
                  </a:schemeClr>
                </a:solidFill>
                <a:latin typeface="Times New Roman" pitchFamily="18" charset="0"/>
                <a:cs typeface="Times New Roman" pitchFamily="18" charset="0"/>
              </a:rPr>
              <a:t>Hydrograph Records</a:t>
            </a:r>
          </a:p>
        </p:txBody>
      </p:sp>
      <p:sp>
        <p:nvSpPr>
          <p:cNvPr id="3" name="TextBox 2"/>
          <p:cNvSpPr txBox="1"/>
          <p:nvPr/>
        </p:nvSpPr>
        <p:spPr>
          <a:xfrm>
            <a:off x="304800" y="1002268"/>
            <a:ext cx="8153400" cy="4401205"/>
          </a:xfrm>
          <a:prstGeom prst="rect">
            <a:avLst/>
          </a:prstGeom>
          <a:noFill/>
          <a:ln>
            <a:solidFill>
              <a:srgbClr val="FF0000"/>
            </a:solidFill>
          </a:ln>
        </p:spPr>
        <p:txBody>
          <a:bodyPr wrap="square" rtlCol="0">
            <a:spAutoFit/>
          </a:bodyPr>
          <a:lstStyle/>
          <a:p>
            <a:r>
              <a:rPr lang="en-US" sz="2800" dirty="0">
                <a:latin typeface="Times New Roman" pitchFamily="18" charset="0"/>
                <a:cs typeface="Times New Roman" pitchFamily="18" charset="0"/>
              </a:rPr>
              <a:t>Since most of the printed records report flow rates on a </a:t>
            </a:r>
            <a:r>
              <a:rPr lang="en-US" sz="2800" dirty="0">
                <a:solidFill>
                  <a:srgbClr val="00B0F0"/>
                </a:solidFill>
                <a:latin typeface="Times New Roman" pitchFamily="18" charset="0"/>
                <a:cs typeface="Times New Roman" pitchFamily="18" charset="0"/>
              </a:rPr>
              <a:t>daily basis</a:t>
            </a:r>
            <a:r>
              <a:rPr lang="en-US" sz="2800" dirty="0">
                <a:latin typeface="Times New Roman" pitchFamily="18" charset="0"/>
                <a:cs typeface="Times New Roman" pitchFamily="18" charset="0"/>
              </a:rPr>
              <a:t>, most hydrographs for large watersheds are reported on a daily basis.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If the rainfall excess passes from the watershed in less than a day, the hydrograph must reflect a time scale in hours or possibly minutes.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mean (arithmetic average) daily discharge is a representation of flow from midnight to midnight.  </a:t>
            </a:r>
          </a:p>
        </p:txBody>
      </p:sp>
      <p:sp>
        <p:nvSpPr>
          <p:cNvPr id="4" name="Slide Number Placeholder 3"/>
          <p:cNvSpPr>
            <a:spLocks noGrp="1"/>
          </p:cNvSpPr>
          <p:nvPr>
            <p:ph type="sldNum" sz="quarter" idx="12"/>
          </p:nvPr>
        </p:nvSpPr>
        <p:spPr/>
        <p:txBody>
          <a:bodyPr/>
          <a:lstStyle/>
          <a:p>
            <a:fld id="{9BF58593-CC20-473A-95BF-E3F910E56CEC}"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543800" cy="523220"/>
          </a:xfrm>
          <a:prstGeom prst="rect">
            <a:avLst/>
          </a:prstGeom>
          <a:noFill/>
          <a:ln>
            <a:solidFill>
              <a:srgbClr val="FF0000"/>
            </a:solidFill>
          </a:ln>
        </p:spPr>
        <p:txBody>
          <a:bodyPr wrap="square" rtlCol="0">
            <a:spAutoFit/>
          </a:bodyPr>
          <a:lstStyle/>
          <a:p>
            <a:r>
              <a:rPr lang="en-US" sz="2800" dirty="0">
                <a:solidFill>
                  <a:schemeClr val="accent2">
                    <a:lumMod val="75000"/>
                  </a:schemeClr>
                </a:solidFill>
                <a:latin typeface="Times New Roman" pitchFamily="18" charset="0"/>
                <a:cs typeface="Times New Roman" pitchFamily="18" charset="0"/>
              </a:rPr>
              <a:t>Mathematical Description of Hydrograph Shape </a:t>
            </a:r>
          </a:p>
        </p:txBody>
      </p:sp>
      <p:sp>
        <p:nvSpPr>
          <p:cNvPr id="3" name="TextBox 2"/>
          <p:cNvSpPr txBox="1"/>
          <p:nvPr/>
        </p:nvSpPr>
        <p:spPr>
          <a:xfrm>
            <a:off x="304800" y="1002268"/>
            <a:ext cx="8153400" cy="3539430"/>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800" dirty="0">
                <a:latin typeface="Times New Roman" pitchFamily="18" charset="0"/>
                <a:cs typeface="Times New Roman" pitchFamily="18" charset="0"/>
              </a:rPr>
              <a:t>Assumption: The watershed outflow rate is a linear function of storage. </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r>
              <a:rPr lang="en-US" sz="2800" dirty="0">
                <a:latin typeface="Times New Roman" pitchFamily="18" charset="0"/>
                <a:cs typeface="Times New Roman" pitchFamily="18" charset="0"/>
              </a:rPr>
              <a:t>This method has been referred to as a </a:t>
            </a:r>
            <a:r>
              <a:rPr lang="en-US" sz="2800" dirty="0">
                <a:solidFill>
                  <a:srgbClr val="00B0F0"/>
                </a:solidFill>
                <a:latin typeface="Times New Roman" pitchFamily="18" charset="0"/>
                <a:cs typeface="Times New Roman" pitchFamily="18" charset="0"/>
              </a:rPr>
              <a:t>single linear reservoir model.</a:t>
            </a:r>
          </a:p>
          <a:p>
            <a:pPr marL="519113" indent="-519113">
              <a:buFont typeface="Arial" pitchFamily="34" charset="0"/>
              <a:buChar char="•"/>
            </a:pPr>
            <a:endParaRPr lang="en-US" sz="2800" dirty="0">
              <a:solidFill>
                <a:srgbClr val="00B0F0"/>
              </a:solidFill>
              <a:latin typeface="Times New Roman" pitchFamily="18" charset="0"/>
              <a:cs typeface="Times New Roman" pitchFamily="18" charset="0"/>
            </a:endParaRPr>
          </a:p>
          <a:p>
            <a:pPr marL="519113" indent="-519113">
              <a:buFont typeface="Arial" pitchFamily="34" charset="0"/>
              <a:buChar char="•"/>
            </a:pPr>
            <a:r>
              <a:rPr lang="en-US" sz="2800" dirty="0">
                <a:latin typeface="Times New Roman" pitchFamily="18" charset="0"/>
                <a:cs typeface="Times New Roman" pitchFamily="18" charset="0"/>
              </a:rPr>
              <a:t>It appears to be appropriate for small watersheds and rainfall events of short duration. </a:t>
            </a:r>
          </a:p>
        </p:txBody>
      </p:sp>
      <p:sp>
        <p:nvSpPr>
          <p:cNvPr id="4" name="Slide Number Placeholder 3"/>
          <p:cNvSpPr>
            <a:spLocks noGrp="1"/>
          </p:cNvSpPr>
          <p:nvPr>
            <p:ph type="sldNum" sz="quarter" idx="12"/>
          </p:nvPr>
        </p:nvSpPr>
        <p:spPr/>
        <p:txBody>
          <a:bodyPr/>
          <a:lstStyle/>
          <a:p>
            <a:fld id="{9BF58593-CC20-473A-95BF-E3F910E56CEC}"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543800" cy="523220"/>
          </a:xfrm>
          <a:prstGeom prst="rect">
            <a:avLst/>
          </a:prstGeom>
          <a:noFill/>
          <a:ln>
            <a:solidFill>
              <a:srgbClr val="FF0000"/>
            </a:solidFill>
          </a:ln>
        </p:spPr>
        <p:txBody>
          <a:bodyPr wrap="square" rtlCol="0">
            <a:spAutoFit/>
          </a:bodyPr>
          <a:lstStyle/>
          <a:p>
            <a:r>
              <a:rPr lang="en-US" sz="2800" dirty="0">
                <a:solidFill>
                  <a:schemeClr val="accent2">
                    <a:lumMod val="75000"/>
                  </a:schemeClr>
                </a:solidFill>
                <a:latin typeface="Times New Roman" pitchFamily="18" charset="0"/>
                <a:cs typeface="Times New Roman" pitchFamily="18" charset="0"/>
              </a:rPr>
              <a:t>Mathematical Description of Rising Limb</a:t>
            </a:r>
          </a:p>
        </p:txBody>
      </p:sp>
      <p:sp>
        <p:nvSpPr>
          <p:cNvPr id="3" name="TextBox 2"/>
          <p:cNvSpPr txBox="1"/>
          <p:nvPr/>
        </p:nvSpPr>
        <p:spPr>
          <a:xfrm>
            <a:off x="304800" y="1002268"/>
            <a:ext cx="8153400" cy="5693866"/>
          </a:xfrm>
          <a:prstGeom prst="rect">
            <a:avLst/>
          </a:prstGeom>
          <a:noFill/>
          <a:ln>
            <a:solidFill>
              <a:srgbClr val="FF0000"/>
            </a:solidFill>
          </a:ln>
        </p:spPr>
        <p:txBody>
          <a:bodyPr wrap="square" rtlCol="0">
            <a:spAutoFit/>
          </a:bodyPr>
          <a:lstStyle/>
          <a:p>
            <a:pPr marL="519113" indent="-519113">
              <a:buFont typeface="Arial" pitchFamily="34" charset="0"/>
              <a:buChar char="•"/>
            </a:pPr>
            <a:r>
              <a:rPr lang="en-US" sz="2800" dirty="0">
                <a:latin typeface="Times New Roman" pitchFamily="18" charset="0"/>
                <a:cs typeface="Times New Roman" pitchFamily="18" charset="0"/>
              </a:rPr>
              <a:t>For the rising limb of a hydrograph, a mathematical description can be developed using a mass balance equation with generation equal to zero:</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lgn="ctr"/>
            <a:r>
              <a:rPr lang="en-US" sz="2800" dirty="0">
                <a:solidFill>
                  <a:schemeClr val="accent2">
                    <a:lumMod val="75000"/>
                  </a:schemeClr>
                </a:solidFill>
                <a:latin typeface="Times New Roman" pitchFamily="18" charset="0"/>
                <a:cs typeface="Times New Roman" pitchFamily="18" charset="0"/>
              </a:rPr>
              <a:t>Input – Output ± generation = accumulation</a:t>
            </a: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buFont typeface="Arial" pitchFamily="34" charset="0"/>
              <a:buChar char="•"/>
            </a:pPr>
            <a:endParaRPr lang="en-US" sz="2800" dirty="0">
              <a:latin typeface="Times New Roman" pitchFamily="18" charset="0"/>
              <a:cs typeface="Times New Roman" pitchFamily="18" charset="0"/>
            </a:endParaRPr>
          </a:p>
          <a:p>
            <a:pPr marL="519113" indent="-519113"/>
            <a:r>
              <a:rPr lang="en-US" sz="2800" dirty="0">
                <a:latin typeface="Times New Roman" pitchFamily="18" charset="0"/>
                <a:cs typeface="Times New Roman" pitchFamily="18" charset="0"/>
              </a:rPr>
              <a:t>where</a:t>
            </a:r>
          </a:p>
          <a:p>
            <a:pPr marL="519113" indent="-519113"/>
            <a:r>
              <a:rPr lang="en-US" sz="2800" dirty="0">
                <a:latin typeface="Times New Roman" pitchFamily="18" charset="0"/>
                <a:cs typeface="Times New Roman" pitchFamily="18" charset="0"/>
              </a:rPr>
              <a:t>r  = rainfall excess rate (ft</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/sec)</a:t>
            </a:r>
          </a:p>
          <a:p>
            <a:pPr marL="519113" indent="-519113"/>
            <a:r>
              <a:rPr lang="en-US" sz="2800" dirty="0">
                <a:latin typeface="Times New Roman" pitchFamily="18" charset="0"/>
                <a:cs typeface="Times New Roman" pitchFamily="18" charset="0"/>
              </a:rPr>
              <a:t>Q = outflow rate (ft</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/sec)</a:t>
            </a:r>
          </a:p>
          <a:p>
            <a:pPr marL="519113" indent="-519113"/>
            <a:r>
              <a:rPr lang="en-US" sz="2800" dirty="0">
                <a:latin typeface="Times New Roman" pitchFamily="18" charset="0"/>
                <a:cs typeface="Times New Roman" pitchFamily="18" charset="0"/>
              </a:rPr>
              <a:t>S = storage for rainfall excess (ft</a:t>
            </a:r>
            <a:r>
              <a:rPr lang="en-US" sz="2800" baseline="30000" dirty="0">
                <a:latin typeface="Times New Roman" pitchFamily="18" charset="0"/>
                <a:cs typeface="Times New Roman" pitchFamily="18" charset="0"/>
              </a:rPr>
              <a:t>3</a:t>
            </a:r>
            <a:r>
              <a:rPr lang="en-US" sz="2800" dirty="0">
                <a:latin typeface="Times New Roman" pitchFamily="18" charset="0"/>
                <a:cs typeface="Times New Roman" pitchFamily="18" charset="0"/>
              </a:rPr>
              <a:t>)</a:t>
            </a:r>
          </a:p>
          <a:p>
            <a:pPr marL="519113" indent="-519113"/>
            <a:r>
              <a:rPr lang="en-US" sz="2800" dirty="0">
                <a:latin typeface="Times New Roman" pitchFamily="18" charset="0"/>
                <a:cs typeface="Times New Roman" pitchFamily="18" charset="0"/>
              </a:rPr>
              <a:t>t = time frame for analysis (sec)</a:t>
            </a:r>
          </a:p>
        </p:txBody>
      </p:sp>
      <p:graphicFrame>
        <p:nvGraphicFramePr>
          <p:cNvPr id="4" name="Object 3"/>
          <p:cNvGraphicFramePr>
            <a:graphicFrameLocks noChangeAspect="1"/>
          </p:cNvGraphicFramePr>
          <p:nvPr/>
        </p:nvGraphicFramePr>
        <p:xfrm>
          <a:off x="3657600" y="3352800"/>
          <a:ext cx="1896533" cy="1066800"/>
        </p:xfrm>
        <a:graphic>
          <a:graphicData uri="http://schemas.openxmlformats.org/presentationml/2006/ole">
            <mc:AlternateContent xmlns:mc="http://schemas.openxmlformats.org/markup-compatibility/2006">
              <mc:Choice xmlns:v="urn:schemas-microsoft-com:vml" Requires="v">
                <p:oleObj spid="_x0000_s4111" name="Equation" r:id="rId4" imgW="812520" imgH="457200" progId="Equation.3">
                  <p:embed/>
                </p:oleObj>
              </mc:Choice>
              <mc:Fallback>
                <p:oleObj name="Equation" r:id="rId4" imgW="81252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1896533" cy="1066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9BF58593-CC20-473A-95BF-E3F910E56CEC}" type="slidenum">
              <a:rPr lang="en-US" smtClean="0"/>
              <a:pPr/>
              <a:t>9</a:t>
            </a:fld>
            <a:endParaRPr lang="en-US"/>
          </a:p>
        </p:txBody>
      </p:sp>
      <p:sp>
        <p:nvSpPr>
          <p:cNvPr id="6" name="TextBox 5"/>
          <p:cNvSpPr txBox="1"/>
          <p:nvPr/>
        </p:nvSpPr>
        <p:spPr>
          <a:xfrm>
            <a:off x="6324600" y="3733800"/>
            <a:ext cx="1219200" cy="369332"/>
          </a:xfrm>
          <a:prstGeom prst="rect">
            <a:avLst/>
          </a:prstGeom>
          <a:noFill/>
        </p:spPr>
        <p:txBody>
          <a:bodyPr wrap="square" rtlCol="0">
            <a:spAutoFit/>
          </a:bodyPr>
          <a:lstStyle/>
          <a:p>
            <a:r>
              <a:rPr lang="en-US" dirty="0"/>
              <a:t>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1124</Words>
  <Application>Microsoft Office PowerPoint</Application>
  <PresentationFormat>On-screen Show (4:3)</PresentationFormat>
  <Paragraphs>170</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Georgia</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Amana</cp:lastModifiedBy>
  <cp:revision>49</cp:revision>
  <dcterms:created xsi:type="dcterms:W3CDTF">2007-12-30T14:41:37Z</dcterms:created>
  <dcterms:modified xsi:type="dcterms:W3CDTF">2018-04-30T12:02:14Z</dcterms:modified>
</cp:coreProperties>
</file>